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5F58DA1-6BB9-403A-B158-351EA04690C9}" type="datetimeFigureOut">
              <a:rPr lang="en-US" smtClean="0"/>
              <a:t>5/26/2020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CEF110-D99C-4C3C-8867-C6ED083CC2F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F58DA1-6BB9-403A-B158-351EA04690C9}" type="datetimeFigureOut">
              <a:rPr lang="en-US" smtClean="0"/>
              <a:t>5/26/2020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CEF110-D99C-4C3C-8867-C6ED083CC2F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F58DA1-6BB9-403A-B158-351EA04690C9}" type="datetimeFigureOut">
              <a:rPr lang="en-US" smtClean="0"/>
              <a:t>5/26/2020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CEF110-D99C-4C3C-8867-C6ED083CC2F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F58DA1-6BB9-403A-B158-351EA04690C9}" type="datetimeFigureOut">
              <a:rPr lang="en-US" smtClean="0"/>
              <a:t>5/26/2020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CEF110-D99C-4C3C-8867-C6ED083CC2F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F58DA1-6BB9-403A-B158-351EA04690C9}" type="datetimeFigureOut">
              <a:rPr lang="en-US" smtClean="0"/>
              <a:t>5/26/2020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CEF110-D99C-4C3C-8867-C6ED083CC2F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5F58DA1-6BB9-403A-B158-351EA04690C9}" type="datetimeFigureOut">
              <a:rPr lang="en-US" smtClean="0"/>
              <a:t>5/26/2020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CEF110-D99C-4C3C-8867-C6ED083CC2F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5F58DA1-6BB9-403A-B158-351EA04690C9}" type="datetimeFigureOut">
              <a:rPr lang="en-US" smtClean="0"/>
              <a:t>5/26/2020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CEF110-D99C-4C3C-8867-C6ED083CC2F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5F58DA1-6BB9-403A-B158-351EA04690C9}" type="datetimeFigureOut">
              <a:rPr lang="en-US" smtClean="0"/>
              <a:t>5/26/2020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CEF110-D99C-4C3C-8867-C6ED083CC2F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F58DA1-6BB9-403A-B158-351EA04690C9}" type="datetimeFigureOut">
              <a:rPr lang="en-US" smtClean="0"/>
              <a:t>5/26/2020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CEF110-D99C-4C3C-8867-C6ED083CC2F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F58DA1-6BB9-403A-B158-351EA04690C9}" type="datetimeFigureOut">
              <a:rPr lang="en-US" smtClean="0"/>
              <a:t>5/26/2020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CEF110-D99C-4C3C-8867-C6ED083CC2F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F58DA1-6BB9-403A-B158-351EA04690C9}" type="datetimeFigureOut">
              <a:rPr lang="en-US" smtClean="0"/>
              <a:t>5/26/2020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CEF110-D99C-4C3C-8867-C6ED083CC2F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F58DA1-6BB9-403A-B158-351EA04690C9}" type="datetimeFigureOut">
              <a:rPr lang="en-US" smtClean="0"/>
              <a:t>5/26/2020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CEF110-D99C-4C3C-8867-C6ED083CC2F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46.png"/></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28800"/>
          </a:xfrm>
        </p:spPr>
        <p:style>
          <a:lnRef idx="0">
            <a:schemeClr val="accent6"/>
          </a:lnRef>
          <a:fillRef idx="3">
            <a:schemeClr val="accent6"/>
          </a:fillRef>
          <a:effectRef idx="3">
            <a:schemeClr val="accent6"/>
          </a:effectRef>
          <a:fontRef idx="minor">
            <a:schemeClr val="lt1"/>
          </a:fontRef>
        </p:style>
        <p:txBody>
          <a:bodyPr>
            <a:normAutofit fontScale="90000"/>
          </a:bodyPr>
          <a:lstStyle/>
          <a:p>
            <a:r>
              <a:rPr lang="en-US" b="1" dirty="0" smtClean="0"/>
              <a:t>Analyzing Paradigm Shift </a:t>
            </a:r>
            <a:r>
              <a:rPr lang="en-US" dirty="0" smtClean="0"/>
              <a:t>-  </a:t>
            </a:r>
            <a:r>
              <a:rPr lang="en-US" i="1" dirty="0" smtClean="0"/>
              <a:t>Taking a Leaf out of  the Swiss Watch making experience </a:t>
            </a:r>
            <a:endParaRPr lang="en-IN" dirty="0"/>
          </a:p>
        </p:txBody>
      </p:sp>
      <p:pic>
        <p:nvPicPr>
          <p:cNvPr id="4" name="Content Placeholder 3" descr="watch-kYhB--621x414@LiveMint.jpg"/>
          <p:cNvPicPr>
            <a:picLocks noGrp="1" noChangeAspect="1"/>
          </p:cNvPicPr>
          <p:nvPr>
            <p:ph idx="1"/>
          </p:nvPr>
        </p:nvPicPr>
        <p:blipFill>
          <a:blip r:embed="rId2" cstate="print">
            <a:duotone>
              <a:prstClr val="black"/>
              <a:schemeClr val="accent6">
                <a:tint val="45000"/>
                <a:satMod val="400000"/>
              </a:schemeClr>
            </a:duotone>
          </a:blip>
          <a:stretch>
            <a:fillRect/>
          </a:stretch>
        </p:blipFill>
        <p:spPr>
          <a:xfrm>
            <a:off x="0" y="1628800"/>
            <a:ext cx="9144000" cy="5229200"/>
          </a:xfr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733256"/>
            <a:ext cx="3465513" cy="1124744"/>
          </a:xfrm>
        </p:spPr>
        <p:txBody>
          <a:bodyPr/>
          <a:lstStyle/>
          <a:p>
            <a:endParaRPr lang="en-IN" dirty="0"/>
          </a:p>
        </p:txBody>
      </p:sp>
      <p:pic>
        <p:nvPicPr>
          <p:cNvPr id="5" name="Content Placeholder 4" descr="220px-Elgin_watchmaker.jpg"/>
          <p:cNvPicPr>
            <a:picLocks noGrp="1" noChangeAspect="1"/>
          </p:cNvPicPr>
          <p:nvPr>
            <p:ph idx="1"/>
          </p:nvPr>
        </p:nvPicPr>
        <p:blipFill>
          <a:blip r:embed="rId2" cstate="print"/>
          <a:stretch>
            <a:fillRect/>
          </a:stretch>
        </p:blipFill>
        <p:spPr>
          <a:xfrm>
            <a:off x="3347864" y="0"/>
            <a:ext cx="5796135" cy="6858000"/>
          </a:xfrm>
        </p:spPr>
      </p:pic>
      <p:sp>
        <p:nvSpPr>
          <p:cNvPr id="4" name="Text Placeholder 3"/>
          <p:cNvSpPr>
            <a:spLocks noGrp="1"/>
          </p:cNvSpPr>
          <p:nvPr>
            <p:ph type="body" sz="half" idx="2"/>
          </p:nvPr>
        </p:nvSpPr>
        <p:spPr>
          <a:xfrm>
            <a:off x="0" y="1"/>
            <a:ext cx="3465513" cy="5733256"/>
          </a:xfrm>
          <a:solidFill>
            <a:srgbClr val="C00000"/>
          </a:solidFill>
        </p:spPr>
        <p:style>
          <a:lnRef idx="0">
            <a:schemeClr val="accent2"/>
          </a:lnRef>
          <a:fillRef idx="3">
            <a:schemeClr val="accent2"/>
          </a:fillRef>
          <a:effectRef idx="3">
            <a:schemeClr val="accent2"/>
          </a:effectRef>
          <a:fontRef idx="minor">
            <a:schemeClr val="lt1"/>
          </a:fontRef>
        </p:style>
        <p:txBody>
          <a:bodyPr>
            <a:normAutofit/>
          </a:bodyPr>
          <a:lstStyle/>
          <a:p>
            <a:endParaRPr lang="en-US" sz="3600" b="1" i="1" dirty="0" smtClean="0"/>
          </a:p>
          <a:p>
            <a:endParaRPr lang="en-US" sz="3600" b="1" i="1" dirty="0" smtClean="0"/>
          </a:p>
          <a:p>
            <a:r>
              <a:rPr lang="en-US" sz="3600" b="1" i="1" dirty="0" smtClean="0"/>
              <a:t>As such they Continued to Follow their Time Tested Ways</a:t>
            </a:r>
            <a:endParaRPr lang="en-IN" sz="3600" b="1" i="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28800"/>
          </a:xfrm>
        </p:spPr>
        <p:style>
          <a:lnRef idx="0">
            <a:schemeClr val="accent6"/>
          </a:lnRef>
          <a:fillRef idx="3">
            <a:schemeClr val="accent6"/>
          </a:fillRef>
          <a:effectRef idx="3">
            <a:schemeClr val="accent6"/>
          </a:effectRef>
          <a:fontRef idx="minor">
            <a:schemeClr val="lt1"/>
          </a:fontRef>
        </p:style>
        <p:txBody>
          <a:bodyPr>
            <a:noAutofit/>
          </a:bodyPr>
          <a:lstStyle/>
          <a:p>
            <a:r>
              <a:rPr lang="en-US" sz="4800" b="1" i="1" dirty="0" smtClean="0"/>
              <a:t>What the Swiss Did, Was Even </a:t>
            </a:r>
            <a:br>
              <a:rPr lang="en-US" sz="4800" b="1" i="1" dirty="0" smtClean="0"/>
            </a:br>
            <a:r>
              <a:rPr lang="en-US" sz="4800" b="1" i="1" dirty="0" smtClean="0"/>
              <a:t>Surprising …  </a:t>
            </a:r>
            <a:endParaRPr lang="en-IN" sz="4800" b="1" i="1" dirty="0"/>
          </a:p>
        </p:txBody>
      </p:sp>
      <p:pic>
        <p:nvPicPr>
          <p:cNvPr id="4" name="Content Placeholder 3" descr="d6b45e8a-c8da-4aa9-a376-cdaf895b21a6_1.c9e79a57e53d56100b84d7effab5aeaa.jpeg"/>
          <p:cNvPicPr>
            <a:picLocks noGrp="1" noChangeAspect="1"/>
          </p:cNvPicPr>
          <p:nvPr>
            <p:ph idx="1"/>
          </p:nvPr>
        </p:nvPicPr>
        <p:blipFill>
          <a:blip r:embed="rId2" cstate="print"/>
          <a:stretch>
            <a:fillRect/>
          </a:stretch>
        </p:blipFill>
        <p:spPr>
          <a:xfrm>
            <a:off x="1475656" y="1628800"/>
            <a:ext cx="6264696" cy="5229200"/>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949280"/>
            <a:ext cx="3465513" cy="908720"/>
          </a:xfrm>
        </p:spPr>
        <p:txBody>
          <a:bodyPr/>
          <a:lstStyle/>
          <a:p>
            <a:endParaRPr lang="en-IN" dirty="0"/>
          </a:p>
        </p:txBody>
      </p:sp>
      <p:sp>
        <p:nvSpPr>
          <p:cNvPr id="4" name="Text Placeholder 3"/>
          <p:cNvSpPr>
            <a:spLocks noGrp="1"/>
          </p:cNvSpPr>
          <p:nvPr>
            <p:ph type="body" sz="half" idx="2"/>
          </p:nvPr>
        </p:nvSpPr>
        <p:spPr>
          <a:xfrm>
            <a:off x="0" y="1"/>
            <a:ext cx="3465513" cy="5949280"/>
          </a:xfrm>
        </p:spPr>
        <p:style>
          <a:lnRef idx="0">
            <a:schemeClr val="accent6"/>
          </a:lnRef>
          <a:fillRef idx="3">
            <a:schemeClr val="accent6"/>
          </a:fillRef>
          <a:effectRef idx="3">
            <a:schemeClr val="accent6"/>
          </a:effectRef>
          <a:fontRef idx="minor">
            <a:schemeClr val="lt1"/>
          </a:fontRef>
        </p:style>
        <p:txBody>
          <a:bodyPr/>
          <a:lstStyle/>
          <a:p>
            <a:endParaRPr lang="en-US" sz="3200" b="1" i="1" dirty="0" smtClean="0"/>
          </a:p>
          <a:p>
            <a:endParaRPr lang="en-US" sz="3200" b="1" i="1" dirty="0" smtClean="0"/>
          </a:p>
          <a:p>
            <a:r>
              <a:rPr lang="en-US" sz="3200" b="1" i="1" dirty="0" smtClean="0"/>
              <a:t>They Remained Blinded to the utility of “Quartz” as an Improvement in  watch making over the Mechanical Model Perfected by them from ages </a:t>
            </a:r>
          </a:p>
          <a:p>
            <a:endParaRPr lang="en-IN" dirty="0"/>
          </a:p>
        </p:txBody>
      </p:sp>
      <p:pic>
        <p:nvPicPr>
          <p:cNvPr id="9" name="Content Placeholder 8" descr="swiss-vs-japanese-made-watches-01.jpg"/>
          <p:cNvPicPr>
            <a:picLocks noGrp="1" noChangeAspect="1"/>
          </p:cNvPicPr>
          <p:nvPr>
            <p:ph idx="1"/>
          </p:nvPr>
        </p:nvPicPr>
        <p:blipFill>
          <a:blip r:embed="rId2" cstate="print"/>
          <a:stretch>
            <a:fillRect/>
          </a:stretch>
        </p:blipFill>
        <p:spPr>
          <a:xfrm>
            <a:off x="3419873" y="1124744"/>
            <a:ext cx="5724128" cy="4824536"/>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805264"/>
            <a:ext cx="3465513" cy="1052736"/>
          </a:xfrm>
        </p:spPr>
        <p:txBody>
          <a:bodyPr/>
          <a:lstStyle/>
          <a:p>
            <a:endParaRPr lang="en-IN" dirty="0"/>
          </a:p>
        </p:txBody>
      </p:sp>
      <p:pic>
        <p:nvPicPr>
          <p:cNvPr id="5" name="Content Placeholder 4" descr="5720_8.jpg"/>
          <p:cNvPicPr>
            <a:picLocks noGrp="1" noChangeAspect="1"/>
          </p:cNvPicPr>
          <p:nvPr>
            <p:ph idx="1"/>
          </p:nvPr>
        </p:nvPicPr>
        <p:blipFill>
          <a:blip r:embed="rId2" cstate="print"/>
          <a:stretch>
            <a:fillRect/>
          </a:stretch>
        </p:blipFill>
        <p:spPr>
          <a:xfrm>
            <a:off x="3491880" y="0"/>
            <a:ext cx="5652120" cy="6858000"/>
          </a:xfrm>
        </p:spPr>
      </p:pic>
      <p:sp>
        <p:nvSpPr>
          <p:cNvPr id="4" name="Text Placeholder 3"/>
          <p:cNvSpPr>
            <a:spLocks noGrp="1"/>
          </p:cNvSpPr>
          <p:nvPr>
            <p:ph type="body" sz="half" idx="2"/>
          </p:nvPr>
        </p:nvSpPr>
        <p:spPr>
          <a:xfrm>
            <a:off x="0" y="0"/>
            <a:ext cx="3465513" cy="5805265"/>
          </a:xfrm>
        </p:spPr>
        <p:style>
          <a:lnRef idx="0">
            <a:schemeClr val="accent6"/>
          </a:lnRef>
          <a:fillRef idx="3">
            <a:schemeClr val="accent6"/>
          </a:fillRef>
          <a:effectRef idx="3">
            <a:schemeClr val="accent6"/>
          </a:effectRef>
          <a:fontRef idx="minor">
            <a:schemeClr val="lt1"/>
          </a:fontRef>
        </p:style>
        <p:txBody>
          <a:bodyPr>
            <a:normAutofit lnSpcReduction="10000"/>
          </a:bodyPr>
          <a:lstStyle/>
          <a:p>
            <a:endParaRPr lang="en-US" sz="2000" b="1" i="1" dirty="0" smtClean="0"/>
          </a:p>
          <a:p>
            <a:endParaRPr lang="en-US" sz="2000" b="1" i="1" dirty="0" smtClean="0"/>
          </a:p>
          <a:p>
            <a:endParaRPr lang="en-US" sz="2000" b="1" i="1" dirty="0" smtClean="0"/>
          </a:p>
          <a:p>
            <a:r>
              <a:rPr lang="en-US" sz="2400" b="1" i="1" dirty="0" smtClean="0"/>
              <a:t>In fact , Perturbed by the Lady’s Suggestion, to make their Watches “Look ” (?)  Better they Studied there Watches with Gold, Silver and Platinum. In Turn, While the Watches did Become Better looking “Aesthetically” , they Became Extremely Expensive Instead. All this with no “Qualitative” Improvement</a:t>
            </a:r>
            <a:endParaRPr lang="en-IN" sz="2400" b="1" i="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733256"/>
            <a:ext cx="3465513" cy="1124744"/>
          </a:xfrm>
        </p:spPr>
        <p:txBody>
          <a:bodyPr/>
          <a:lstStyle/>
          <a:p>
            <a:endParaRPr lang="en-IN" dirty="0"/>
          </a:p>
        </p:txBody>
      </p:sp>
      <p:pic>
        <p:nvPicPr>
          <p:cNvPr id="5" name="Content Placeholder 4" descr="beyer-zurich-clock-and.jpg"/>
          <p:cNvPicPr>
            <a:picLocks noGrp="1" noChangeAspect="1"/>
          </p:cNvPicPr>
          <p:nvPr>
            <p:ph idx="1"/>
          </p:nvPr>
        </p:nvPicPr>
        <p:blipFill>
          <a:blip r:embed="rId2" cstate="print"/>
          <a:stretch>
            <a:fillRect/>
          </a:stretch>
        </p:blipFill>
        <p:spPr>
          <a:xfrm>
            <a:off x="3419872" y="0"/>
            <a:ext cx="5724128" cy="6858000"/>
          </a:xfrm>
        </p:spPr>
      </p:pic>
      <p:sp>
        <p:nvSpPr>
          <p:cNvPr id="4" name="Text Placeholder 3"/>
          <p:cNvSpPr>
            <a:spLocks noGrp="1"/>
          </p:cNvSpPr>
          <p:nvPr>
            <p:ph type="body" sz="half" idx="2"/>
          </p:nvPr>
        </p:nvSpPr>
        <p:spPr>
          <a:xfrm>
            <a:off x="0" y="1"/>
            <a:ext cx="3465513" cy="5733256"/>
          </a:xfrm>
        </p:spPr>
        <p:style>
          <a:lnRef idx="0">
            <a:schemeClr val="accent6"/>
          </a:lnRef>
          <a:fillRef idx="3">
            <a:schemeClr val="accent6"/>
          </a:fillRef>
          <a:effectRef idx="3">
            <a:schemeClr val="accent6"/>
          </a:effectRef>
          <a:fontRef idx="minor">
            <a:schemeClr val="lt1"/>
          </a:fontRef>
        </p:style>
        <p:txBody>
          <a:bodyPr>
            <a:normAutofit lnSpcReduction="10000"/>
          </a:bodyPr>
          <a:lstStyle/>
          <a:p>
            <a:endParaRPr lang="en-US" sz="3200" b="1" i="1" dirty="0" smtClean="0"/>
          </a:p>
          <a:p>
            <a:endParaRPr lang="en-US" sz="3200" b="1" i="1" dirty="0" smtClean="0"/>
          </a:p>
          <a:p>
            <a:r>
              <a:rPr lang="en-US" sz="3200" b="1" i="1" dirty="0" smtClean="0"/>
              <a:t>As a Result, the Watches Became More Expensive  …</a:t>
            </a:r>
          </a:p>
          <a:p>
            <a:r>
              <a:rPr lang="en-US" sz="3200" b="1" i="1" dirty="0" smtClean="0"/>
              <a:t>A Preserve of the Rich alone and as something to be kept in a Museum for its Aesthetic Qualities</a:t>
            </a:r>
            <a:endParaRPr lang="en-IN" sz="3200" b="1" i="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805264"/>
            <a:ext cx="3465513" cy="1052736"/>
          </a:xfrm>
        </p:spPr>
        <p:txBody>
          <a:bodyPr/>
          <a:lstStyle/>
          <a:p>
            <a:endParaRPr lang="en-IN" dirty="0"/>
          </a:p>
        </p:txBody>
      </p:sp>
      <p:pic>
        <p:nvPicPr>
          <p:cNvPr id="5" name="Content Placeholder 4" descr="05123222-canva-photo-editor-1-min_cover_1597x1200.png"/>
          <p:cNvPicPr>
            <a:picLocks noGrp="1" noChangeAspect="1"/>
          </p:cNvPicPr>
          <p:nvPr>
            <p:ph idx="1"/>
          </p:nvPr>
        </p:nvPicPr>
        <p:blipFill>
          <a:blip r:embed="rId2" cstate="print"/>
          <a:stretch>
            <a:fillRect/>
          </a:stretch>
        </p:blipFill>
        <p:spPr>
          <a:xfrm>
            <a:off x="3491880" y="0"/>
            <a:ext cx="5652120" cy="6858000"/>
          </a:xfrm>
        </p:spPr>
      </p:pic>
      <p:sp>
        <p:nvSpPr>
          <p:cNvPr id="4" name="Text Placeholder 3"/>
          <p:cNvSpPr>
            <a:spLocks noGrp="1"/>
          </p:cNvSpPr>
          <p:nvPr>
            <p:ph type="body" sz="half" idx="2"/>
          </p:nvPr>
        </p:nvSpPr>
        <p:spPr>
          <a:xfrm>
            <a:off x="0" y="1"/>
            <a:ext cx="3465513" cy="5805264"/>
          </a:xfrm>
        </p:spPr>
        <p:style>
          <a:lnRef idx="0">
            <a:schemeClr val="accent6"/>
          </a:lnRef>
          <a:fillRef idx="3">
            <a:schemeClr val="accent6"/>
          </a:fillRef>
          <a:effectRef idx="3">
            <a:schemeClr val="accent6"/>
          </a:effectRef>
          <a:fontRef idx="minor">
            <a:schemeClr val="lt1"/>
          </a:fontRef>
        </p:style>
        <p:txBody>
          <a:bodyPr>
            <a:normAutofit/>
          </a:bodyPr>
          <a:lstStyle/>
          <a:p>
            <a:endParaRPr lang="en-US" sz="2400" b="1" i="1" dirty="0" smtClean="0"/>
          </a:p>
          <a:p>
            <a:endParaRPr lang="en-US" sz="2400" b="1" i="1" dirty="0" smtClean="0"/>
          </a:p>
          <a:p>
            <a:endParaRPr lang="en-US" sz="2400" b="1" i="1" dirty="0" smtClean="0"/>
          </a:p>
          <a:p>
            <a:r>
              <a:rPr lang="en-US" sz="2400" b="1" i="1" dirty="0" smtClean="0"/>
              <a:t>What they Forgot was that the Purpose of Improving the Watch should be to tell time More Accurately rather than to Look More Beautiful – Clearly an example of Goal Shifting and that too without being even Aware of it</a:t>
            </a:r>
            <a:endParaRPr lang="en-IN" sz="2400" b="1" i="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style>
          <a:lnRef idx="0">
            <a:schemeClr val="accent5"/>
          </a:lnRef>
          <a:fillRef idx="3">
            <a:schemeClr val="accent5"/>
          </a:fillRef>
          <a:effectRef idx="3">
            <a:schemeClr val="accent5"/>
          </a:effectRef>
          <a:fontRef idx="minor">
            <a:schemeClr val="lt1"/>
          </a:fontRef>
        </p:style>
        <p:txBody>
          <a:bodyPr>
            <a:noAutofit/>
          </a:bodyPr>
          <a:lstStyle/>
          <a:p>
            <a:r>
              <a:rPr lang="en-US" b="1" i="1" dirty="0" smtClean="0"/>
              <a:t>Let us Now Look at the Context of </a:t>
            </a:r>
            <a:br>
              <a:rPr lang="en-US" b="1" i="1" dirty="0" smtClean="0"/>
            </a:br>
            <a:r>
              <a:rPr lang="en-US" b="1" i="1" dirty="0" smtClean="0"/>
              <a:t>1950’s Post 2</a:t>
            </a:r>
            <a:r>
              <a:rPr lang="en-US" b="1" i="1" baseline="30000" dirty="0" smtClean="0"/>
              <a:t>nd</a:t>
            </a:r>
            <a:r>
              <a:rPr lang="en-US" b="1" i="1" dirty="0" smtClean="0"/>
              <a:t> World War Era </a:t>
            </a:r>
            <a:endParaRPr lang="en-IN" b="1" i="1" dirty="0"/>
          </a:p>
        </p:txBody>
      </p:sp>
      <p:sp>
        <p:nvSpPr>
          <p:cNvPr id="3" name="Content Placeholder 2"/>
          <p:cNvSpPr>
            <a:spLocks noGrp="1"/>
          </p:cNvSpPr>
          <p:nvPr>
            <p:ph idx="1"/>
          </p:nvPr>
        </p:nvSpPr>
        <p:spPr/>
        <p:txBody>
          <a:bodyPr>
            <a:normAutofit/>
          </a:bodyPr>
          <a:lstStyle/>
          <a:p>
            <a:pPr>
              <a:buNone/>
            </a:pPr>
            <a:r>
              <a:rPr lang="en-US" dirty="0" smtClean="0"/>
              <a:t>        </a:t>
            </a:r>
          </a:p>
          <a:p>
            <a:endParaRPr lang="en-US" dirty="0" smtClean="0"/>
          </a:p>
          <a:p>
            <a:pPr>
              <a:buNone/>
            </a:pPr>
            <a:endParaRPr lang="en-IN" dirty="0"/>
          </a:p>
        </p:txBody>
      </p:sp>
      <p:pic>
        <p:nvPicPr>
          <p:cNvPr id="4" name="Picture 3" descr="image_history01-002.jpg"/>
          <p:cNvPicPr>
            <a:picLocks noChangeAspect="1"/>
          </p:cNvPicPr>
          <p:nvPr/>
        </p:nvPicPr>
        <p:blipFill>
          <a:blip r:embed="rId2" cstate="print"/>
          <a:stretch>
            <a:fillRect/>
          </a:stretch>
        </p:blipFill>
        <p:spPr>
          <a:xfrm>
            <a:off x="0" y="1412776"/>
            <a:ext cx="9144000" cy="5445224"/>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733256"/>
            <a:ext cx="3563888" cy="1124744"/>
          </a:xfrm>
        </p:spPr>
        <p:txBody>
          <a:bodyPr/>
          <a:lstStyle/>
          <a:p>
            <a:endParaRPr lang="en-IN" dirty="0"/>
          </a:p>
        </p:txBody>
      </p:sp>
      <p:pic>
        <p:nvPicPr>
          <p:cNvPr id="5" name="Content Placeholder 4" descr="Italian_Arditi.jpg"/>
          <p:cNvPicPr>
            <a:picLocks noGrp="1" noChangeAspect="1"/>
          </p:cNvPicPr>
          <p:nvPr>
            <p:ph idx="1"/>
          </p:nvPr>
        </p:nvPicPr>
        <p:blipFill>
          <a:blip r:embed="rId2" cstate="print"/>
          <a:stretch>
            <a:fillRect/>
          </a:stretch>
        </p:blipFill>
        <p:spPr>
          <a:xfrm>
            <a:off x="3575050" y="27384"/>
            <a:ext cx="5568950" cy="6858000"/>
          </a:xfrm>
        </p:spPr>
      </p:pic>
      <p:sp>
        <p:nvSpPr>
          <p:cNvPr id="4" name="Text Placeholder 3"/>
          <p:cNvSpPr>
            <a:spLocks noGrp="1"/>
          </p:cNvSpPr>
          <p:nvPr>
            <p:ph type="body" sz="half" idx="2"/>
          </p:nvPr>
        </p:nvSpPr>
        <p:spPr>
          <a:xfrm>
            <a:off x="0" y="1"/>
            <a:ext cx="3563888" cy="5733256"/>
          </a:xfrm>
        </p:spPr>
        <p:style>
          <a:lnRef idx="0">
            <a:schemeClr val="accent5"/>
          </a:lnRef>
          <a:fillRef idx="3">
            <a:schemeClr val="accent5"/>
          </a:fillRef>
          <a:effectRef idx="3">
            <a:schemeClr val="accent5"/>
          </a:effectRef>
          <a:fontRef idx="minor">
            <a:schemeClr val="lt1"/>
          </a:fontRef>
        </p:style>
        <p:txBody>
          <a:bodyPr>
            <a:normAutofit/>
          </a:bodyPr>
          <a:lstStyle/>
          <a:p>
            <a:endParaRPr lang="en-US" sz="4400" b="1" i="1" dirty="0" smtClean="0"/>
          </a:p>
          <a:p>
            <a:endParaRPr lang="en-US" sz="4400" b="1" i="1" dirty="0" smtClean="0"/>
          </a:p>
          <a:p>
            <a:endParaRPr lang="en-US" sz="4400" b="1" i="1" dirty="0" smtClean="0"/>
          </a:p>
          <a:p>
            <a:r>
              <a:rPr lang="en-US" sz="4400" b="1" i="1" dirty="0" smtClean="0"/>
              <a:t>Post 2</a:t>
            </a:r>
            <a:r>
              <a:rPr lang="en-US" sz="4400" b="1" i="1" baseline="30000" dirty="0" smtClean="0"/>
              <a:t>nd</a:t>
            </a:r>
            <a:r>
              <a:rPr lang="en-US" sz="4400" b="1" i="1" dirty="0" smtClean="0"/>
              <a:t> World War Scenario</a:t>
            </a:r>
            <a:endParaRPr lang="en-IN" sz="4400" b="1" i="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733256"/>
            <a:ext cx="3465513" cy="1124744"/>
          </a:xfrm>
        </p:spPr>
        <p:txBody>
          <a:bodyPr/>
          <a:lstStyle/>
          <a:p>
            <a:endParaRPr lang="en-IN" dirty="0"/>
          </a:p>
        </p:txBody>
      </p:sp>
      <p:pic>
        <p:nvPicPr>
          <p:cNvPr id="5" name="Content Placeholder 4" descr="montres-militaires.jpg"/>
          <p:cNvPicPr>
            <a:picLocks noGrp="1" noChangeAspect="1"/>
          </p:cNvPicPr>
          <p:nvPr>
            <p:ph idx="1"/>
          </p:nvPr>
        </p:nvPicPr>
        <p:blipFill>
          <a:blip r:embed="rId2" cstate="print"/>
          <a:stretch>
            <a:fillRect/>
          </a:stretch>
        </p:blipFill>
        <p:spPr>
          <a:xfrm>
            <a:off x="3491880" y="0"/>
            <a:ext cx="5652120" cy="6858000"/>
          </a:xfrm>
        </p:spPr>
      </p:pic>
      <p:sp>
        <p:nvSpPr>
          <p:cNvPr id="4" name="Text Placeholder 3"/>
          <p:cNvSpPr>
            <a:spLocks noGrp="1"/>
          </p:cNvSpPr>
          <p:nvPr>
            <p:ph type="body" sz="half" idx="2"/>
          </p:nvPr>
        </p:nvSpPr>
        <p:spPr>
          <a:xfrm>
            <a:off x="0" y="1"/>
            <a:ext cx="3465513" cy="5733256"/>
          </a:xfrm>
        </p:spPr>
        <p:style>
          <a:lnRef idx="0">
            <a:schemeClr val="accent6"/>
          </a:lnRef>
          <a:fillRef idx="3">
            <a:schemeClr val="accent6"/>
          </a:fillRef>
          <a:effectRef idx="3">
            <a:schemeClr val="accent6"/>
          </a:effectRef>
          <a:fontRef idx="minor">
            <a:schemeClr val="lt1"/>
          </a:fontRef>
        </p:style>
        <p:txBody>
          <a:bodyPr>
            <a:normAutofit/>
          </a:bodyPr>
          <a:lstStyle/>
          <a:p>
            <a:endParaRPr lang="en-US" sz="4000" b="1" i="1" dirty="0" smtClean="0"/>
          </a:p>
          <a:p>
            <a:endParaRPr lang="en-US" sz="4000" b="1" i="1" dirty="0" smtClean="0"/>
          </a:p>
          <a:p>
            <a:r>
              <a:rPr lang="en-US" sz="4000" b="1" i="1" dirty="0" smtClean="0"/>
              <a:t>Less Expensive, Mass Based Goods the Requirement of the Times</a:t>
            </a:r>
            <a:endParaRPr lang="en-IN" sz="4000" b="1" i="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661248"/>
            <a:ext cx="3465513" cy="1196752"/>
          </a:xfrm>
        </p:spPr>
        <p:txBody>
          <a:bodyPr/>
          <a:lstStyle/>
          <a:p>
            <a:endParaRPr lang="en-IN" dirty="0"/>
          </a:p>
        </p:txBody>
      </p:sp>
      <p:pic>
        <p:nvPicPr>
          <p:cNvPr id="5" name="Content Placeholder 4" descr="clock-spiral_large.jpg"/>
          <p:cNvPicPr>
            <a:picLocks noGrp="1" noChangeAspect="1"/>
          </p:cNvPicPr>
          <p:nvPr>
            <p:ph idx="1"/>
          </p:nvPr>
        </p:nvPicPr>
        <p:blipFill>
          <a:blip r:embed="rId2" cstate="print"/>
          <a:stretch>
            <a:fillRect/>
          </a:stretch>
        </p:blipFill>
        <p:spPr>
          <a:xfrm>
            <a:off x="3491880" y="0"/>
            <a:ext cx="5652119" cy="6858000"/>
          </a:xfrm>
        </p:spPr>
      </p:pic>
      <p:sp>
        <p:nvSpPr>
          <p:cNvPr id="4" name="Text Placeholder 3"/>
          <p:cNvSpPr>
            <a:spLocks noGrp="1"/>
          </p:cNvSpPr>
          <p:nvPr>
            <p:ph type="body" sz="half" idx="2"/>
          </p:nvPr>
        </p:nvSpPr>
        <p:spPr>
          <a:xfrm>
            <a:off x="0" y="0"/>
            <a:ext cx="3465513" cy="5661249"/>
          </a:xfrm>
        </p:spPr>
        <p:style>
          <a:lnRef idx="0">
            <a:schemeClr val="accent5"/>
          </a:lnRef>
          <a:fillRef idx="3">
            <a:schemeClr val="accent5"/>
          </a:fillRef>
          <a:effectRef idx="3">
            <a:schemeClr val="accent5"/>
          </a:effectRef>
          <a:fontRef idx="minor">
            <a:schemeClr val="lt1"/>
          </a:fontRef>
        </p:style>
        <p:txBody>
          <a:bodyPr>
            <a:normAutofit lnSpcReduction="10000"/>
          </a:bodyPr>
          <a:lstStyle/>
          <a:p>
            <a:endParaRPr lang="en-US" sz="2800" b="1" i="1" dirty="0" smtClean="0"/>
          </a:p>
          <a:p>
            <a:endParaRPr lang="en-US" sz="2800" b="1" i="1" dirty="0" smtClean="0"/>
          </a:p>
          <a:p>
            <a:endParaRPr lang="en-US" sz="2800" b="1" i="1" dirty="0" smtClean="0"/>
          </a:p>
          <a:p>
            <a:r>
              <a:rPr lang="en-US" sz="2800" b="1" i="1" dirty="0" smtClean="0"/>
              <a:t>Concept/Measure of Time was Changing with the Computers Coming in – </a:t>
            </a:r>
            <a:r>
              <a:rPr lang="en-US" sz="2800" b="1" i="1" dirty="0" err="1" smtClean="0"/>
              <a:t>Nano</a:t>
            </a:r>
            <a:r>
              <a:rPr lang="en-US" sz="2800" b="1" i="1" dirty="0" smtClean="0"/>
              <a:t> Seconds/ Mini-Micro Seconds which anyways, a Mechanical Watch could not have Measured</a:t>
            </a:r>
            <a:endParaRPr lang="en-IN" sz="2800" b="1" i="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661248"/>
            <a:ext cx="3563888" cy="1196752"/>
          </a:xfrm>
        </p:spPr>
        <p:txBody>
          <a:bodyPr/>
          <a:lstStyle/>
          <a:p>
            <a:endParaRPr lang="en-IN" dirty="0"/>
          </a:p>
        </p:txBody>
      </p:sp>
      <p:sp>
        <p:nvSpPr>
          <p:cNvPr id="4" name="Text Placeholder 3"/>
          <p:cNvSpPr>
            <a:spLocks noGrp="1"/>
          </p:cNvSpPr>
          <p:nvPr>
            <p:ph type="body" sz="half" idx="2"/>
          </p:nvPr>
        </p:nvSpPr>
        <p:spPr>
          <a:xfrm>
            <a:off x="0" y="0"/>
            <a:ext cx="3563888" cy="5805264"/>
          </a:xfrm>
        </p:spPr>
        <p:style>
          <a:lnRef idx="0">
            <a:schemeClr val="accent6"/>
          </a:lnRef>
          <a:fillRef idx="3">
            <a:schemeClr val="accent6"/>
          </a:fillRef>
          <a:effectRef idx="3">
            <a:schemeClr val="accent6"/>
          </a:effectRef>
          <a:fontRef idx="minor">
            <a:schemeClr val="lt1"/>
          </a:fontRef>
        </p:style>
        <p:txBody>
          <a:bodyPr/>
          <a:lstStyle/>
          <a:p>
            <a:endParaRPr lang="en-US" sz="6600" b="1" i="1" dirty="0" smtClean="0"/>
          </a:p>
          <a:p>
            <a:r>
              <a:rPr lang="en-US" sz="5400" b="1" i="1" dirty="0" smtClean="0"/>
              <a:t>Lets go back to the 1950’s </a:t>
            </a:r>
          </a:p>
          <a:p>
            <a:endParaRPr lang="en-IN" dirty="0"/>
          </a:p>
        </p:txBody>
      </p:sp>
      <p:pic>
        <p:nvPicPr>
          <p:cNvPr id="7" name="Content Placeholder 6" descr="il_794xN.1405581130_ynp3.jpg"/>
          <p:cNvPicPr>
            <a:picLocks noGrp="1" noChangeAspect="1"/>
          </p:cNvPicPr>
          <p:nvPr>
            <p:ph idx="1"/>
          </p:nvPr>
        </p:nvPicPr>
        <p:blipFill>
          <a:blip r:embed="rId2" cstate="print"/>
          <a:stretch>
            <a:fillRect/>
          </a:stretch>
        </p:blipFill>
        <p:spPr>
          <a:xfrm>
            <a:off x="3575050" y="1052736"/>
            <a:ext cx="5568950" cy="4752528"/>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733256"/>
            <a:ext cx="3465513" cy="1124744"/>
          </a:xfrm>
        </p:spPr>
        <p:txBody>
          <a:bodyPr/>
          <a:lstStyle/>
          <a:p>
            <a:endParaRPr lang="en-IN" dirty="0"/>
          </a:p>
        </p:txBody>
      </p:sp>
      <p:pic>
        <p:nvPicPr>
          <p:cNvPr id="5" name="Content Placeholder 4" descr="clock1.jpg"/>
          <p:cNvPicPr>
            <a:picLocks noGrp="1" noChangeAspect="1"/>
          </p:cNvPicPr>
          <p:nvPr>
            <p:ph idx="1"/>
          </p:nvPr>
        </p:nvPicPr>
        <p:blipFill>
          <a:blip r:embed="rId2" cstate="print"/>
          <a:stretch>
            <a:fillRect/>
          </a:stretch>
        </p:blipFill>
        <p:spPr>
          <a:xfrm>
            <a:off x="3491880" y="-27384"/>
            <a:ext cx="5652120" cy="6858000"/>
          </a:xfrm>
        </p:spPr>
      </p:pic>
      <p:sp>
        <p:nvSpPr>
          <p:cNvPr id="4" name="Text Placeholder 3"/>
          <p:cNvSpPr>
            <a:spLocks noGrp="1"/>
          </p:cNvSpPr>
          <p:nvPr>
            <p:ph type="body" sz="half" idx="2"/>
          </p:nvPr>
        </p:nvSpPr>
        <p:spPr>
          <a:xfrm>
            <a:off x="0" y="1"/>
            <a:ext cx="3465513" cy="5733256"/>
          </a:xfrm>
        </p:spPr>
        <p:style>
          <a:lnRef idx="0">
            <a:schemeClr val="accent5"/>
          </a:lnRef>
          <a:fillRef idx="3">
            <a:schemeClr val="accent5"/>
          </a:fillRef>
          <a:effectRef idx="3">
            <a:schemeClr val="accent5"/>
          </a:effectRef>
          <a:fontRef idx="minor">
            <a:schemeClr val="lt1"/>
          </a:fontRef>
        </p:style>
        <p:txBody>
          <a:bodyPr>
            <a:noAutofit/>
          </a:bodyPr>
          <a:lstStyle/>
          <a:p>
            <a:endParaRPr lang="en-US" sz="2800" b="1" i="1" dirty="0" smtClean="0"/>
          </a:p>
          <a:p>
            <a:endParaRPr lang="en-US" sz="2800" b="1" i="1" dirty="0" smtClean="0"/>
          </a:p>
          <a:p>
            <a:endParaRPr lang="en-US" sz="2400" b="1" i="1" dirty="0" smtClean="0"/>
          </a:p>
          <a:p>
            <a:r>
              <a:rPr lang="en-US" sz="2400" b="1" i="1" dirty="0" smtClean="0"/>
              <a:t>As such, Commercially as also Technologically, What the Swiss did was Absolutely Counter Intuitive… but Still they did what they did and Ignored what was Written Clearly on the Wall</a:t>
            </a:r>
            <a:endParaRPr lang="en-IN" sz="2400" b="1" i="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68760"/>
          </a:xfrm>
        </p:spPr>
        <p:style>
          <a:lnRef idx="0">
            <a:schemeClr val="accent6"/>
          </a:lnRef>
          <a:fillRef idx="3">
            <a:schemeClr val="accent6"/>
          </a:fillRef>
          <a:effectRef idx="3">
            <a:schemeClr val="accent6"/>
          </a:effectRef>
          <a:fontRef idx="minor">
            <a:schemeClr val="lt1"/>
          </a:fontRef>
        </p:style>
        <p:txBody>
          <a:bodyPr>
            <a:noAutofit/>
          </a:bodyPr>
          <a:lstStyle/>
          <a:p>
            <a:r>
              <a:rPr lang="en-US" b="1" i="1" dirty="0" smtClean="0"/>
              <a:t>Why Did The Japanese Do</a:t>
            </a:r>
            <a:br>
              <a:rPr lang="en-US" b="1" i="1" dirty="0" smtClean="0"/>
            </a:br>
            <a:r>
              <a:rPr lang="en-US" b="1" i="1" dirty="0" smtClean="0"/>
              <a:t> What They Did ? </a:t>
            </a:r>
            <a:endParaRPr lang="en-IN" b="1" i="1" dirty="0"/>
          </a:p>
        </p:txBody>
      </p:sp>
      <p:pic>
        <p:nvPicPr>
          <p:cNvPr id="4" name="Content Placeholder 3" descr="l_eta255111__24064.1360807489.jpg"/>
          <p:cNvPicPr>
            <a:picLocks noGrp="1" noChangeAspect="1"/>
          </p:cNvPicPr>
          <p:nvPr>
            <p:ph idx="1"/>
          </p:nvPr>
        </p:nvPicPr>
        <p:blipFill>
          <a:blip r:embed="rId2" cstate="print"/>
          <a:stretch>
            <a:fillRect/>
          </a:stretch>
        </p:blipFill>
        <p:spPr>
          <a:xfrm>
            <a:off x="1763688" y="1412776"/>
            <a:ext cx="5544616" cy="5445224"/>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3419872" cy="1435100"/>
          </a:xfrm>
        </p:spPr>
        <p:style>
          <a:lnRef idx="1">
            <a:schemeClr val="accent6"/>
          </a:lnRef>
          <a:fillRef idx="3">
            <a:schemeClr val="accent6"/>
          </a:fillRef>
          <a:effectRef idx="2">
            <a:schemeClr val="accent6"/>
          </a:effectRef>
          <a:fontRef idx="minor">
            <a:schemeClr val="lt1"/>
          </a:fontRef>
        </p:style>
        <p:txBody>
          <a:bodyPr>
            <a:noAutofit/>
          </a:bodyPr>
          <a:lstStyle/>
          <a:p>
            <a:r>
              <a:rPr lang="en-US" i="1" dirty="0" smtClean="0"/>
              <a:t>No Baggage, Hence No Burden of Legacy/ Reputation</a:t>
            </a:r>
            <a:br>
              <a:rPr lang="en-US" i="1" dirty="0" smtClean="0"/>
            </a:br>
            <a:r>
              <a:rPr lang="en-US" i="1" dirty="0" smtClean="0"/>
              <a:t> to Live up to …</a:t>
            </a:r>
            <a:endParaRPr lang="en-IN" i="1" dirty="0"/>
          </a:p>
        </p:txBody>
      </p:sp>
      <p:sp>
        <p:nvSpPr>
          <p:cNvPr id="4" name="Text Placeholder 3"/>
          <p:cNvSpPr>
            <a:spLocks noGrp="1"/>
          </p:cNvSpPr>
          <p:nvPr>
            <p:ph type="body" sz="half" idx="2"/>
          </p:nvPr>
        </p:nvSpPr>
        <p:spPr>
          <a:xfrm>
            <a:off x="1" y="1435100"/>
            <a:ext cx="3419872" cy="5422900"/>
          </a:xfrm>
        </p:spPr>
        <p:style>
          <a:lnRef idx="0">
            <a:schemeClr val="accent6"/>
          </a:lnRef>
          <a:fillRef idx="3">
            <a:schemeClr val="accent6"/>
          </a:fillRef>
          <a:effectRef idx="3">
            <a:schemeClr val="accent6"/>
          </a:effectRef>
          <a:fontRef idx="minor">
            <a:schemeClr val="lt1"/>
          </a:fontRef>
        </p:style>
        <p:txBody>
          <a:bodyPr/>
          <a:lstStyle/>
          <a:p>
            <a:r>
              <a:rPr lang="en-US" sz="2000" b="1" i="1" dirty="0" smtClean="0"/>
              <a:t>They, with an open mind , being available at the periphery (away from the core), could adapt a “New and Cost Effective Technology” dictated by the need(Functional basis decision making) of the hour without Inhibition as long as it fulfilled the requisite purpose of the watch to providing time more accurately than what a mechanical watch could have provided      </a:t>
            </a:r>
          </a:p>
          <a:p>
            <a:endParaRPr lang="en-IN" dirty="0"/>
          </a:p>
        </p:txBody>
      </p:sp>
      <p:pic>
        <p:nvPicPr>
          <p:cNvPr id="9" name="Content Placeholder 8" descr="548358-wikimedia.jpg"/>
          <p:cNvPicPr>
            <a:picLocks noGrp="1" noChangeAspect="1"/>
          </p:cNvPicPr>
          <p:nvPr>
            <p:ph idx="1"/>
          </p:nvPr>
        </p:nvPicPr>
        <p:blipFill>
          <a:blip r:embed="rId2" cstate="print">
            <a:duotone>
              <a:prstClr val="black"/>
              <a:schemeClr val="accent6">
                <a:tint val="45000"/>
                <a:satMod val="400000"/>
              </a:schemeClr>
            </a:duotone>
          </a:blip>
          <a:stretch>
            <a:fillRect/>
          </a:stretch>
        </p:blipFill>
        <p:spPr>
          <a:xfrm>
            <a:off x="3419872" y="0"/>
            <a:ext cx="5724128" cy="6858000"/>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style>
          <a:lnRef idx="0">
            <a:schemeClr val="accent6"/>
          </a:lnRef>
          <a:fillRef idx="3">
            <a:schemeClr val="accent6"/>
          </a:fillRef>
          <a:effectRef idx="3">
            <a:schemeClr val="accent6"/>
          </a:effectRef>
          <a:fontRef idx="minor">
            <a:schemeClr val="lt1"/>
          </a:fontRef>
        </p:style>
        <p:txBody>
          <a:bodyPr>
            <a:normAutofit/>
          </a:bodyPr>
          <a:lstStyle/>
          <a:p>
            <a:r>
              <a:rPr lang="en-US" sz="8000" b="1" i="1" dirty="0" smtClean="0"/>
              <a:t>Explaining</a:t>
            </a:r>
            <a:endParaRPr lang="en-IN" sz="8000" b="1" i="1" dirty="0"/>
          </a:p>
        </p:txBody>
      </p:sp>
      <p:sp>
        <p:nvSpPr>
          <p:cNvPr id="3" name="Content Placeholder 2"/>
          <p:cNvSpPr>
            <a:spLocks noGrp="1"/>
          </p:cNvSpPr>
          <p:nvPr>
            <p:ph idx="1"/>
          </p:nvPr>
        </p:nvSpPr>
        <p:spPr/>
        <p:txBody>
          <a:bodyPr>
            <a:normAutofit/>
          </a:bodyPr>
          <a:lstStyle/>
          <a:p>
            <a:pPr>
              <a:buNone/>
            </a:pPr>
            <a:r>
              <a:rPr lang="en-US" dirty="0" smtClean="0"/>
              <a:t> </a:t>
            </a:r>
          </a:p>
          <a:p>
            <a:pPr>
              <a:buNone/>
            </a:pPr>
            <a:endParaRPr lang="en-IN" dirty="0"/>
          </a:p>
        </p:txBody>
      </p:sp>
      <p:pic>
        <p:nvPicPr>
          <p:cNvPr id="4" name="Picture 3" descr="paradigm-shift.jpg"/>
          <p:cNvPicPr>
            <a:picLocks noChangeAspect="1"/>
          </p:cNvPicPr>
          <p:nvPr/>
        </p:nvPicPr>
        <p:blipFill>
          <a:blip r:embed="rId2" cstate="print"/>
          <a:stretch>
            <a:fillRect/>
          </a:stretch>
        </p:blipFill>
        <p:spPr>
          <a:xfrm>
            <a:off x="0" y="1412776"/>
            <a:ext cx="9144000" cy="5445224"/>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805264"/>
            <a:ext cx="3465513" cy="1052736"/>
          </a:xfrm>
        </p:spPr>
        <p:txBody>
          <a:bodyPr/>
          <a:lstStyle/>
          <a:p>
            <a:endParaRPr lang="en-IN" dirty="0"/>
          </a:p>
        </p:txBody>
      </p:sp>
      <p:pic>
        <p:nvPicPr>
          <p:cNvPr id="5" name="Content Placeholder 4" descr="Paul-Quinton-Paradigm-Shift-1024x636.jpg"/>
          <p:cNvPicPr>
            <a:picLocks noGrp="1" noChangeAspect="1"/>
          </p:cNvPicPr>
          <p:nvPr>
            <p:ph idx="1"/>
          </p:nvPr>
        </p:nvPicPr>
        <p:blipFill>
          <a:blip r:embed="rId2" cstate="print"/>
          <a:stretch>
            <a:fillRect/>
          </a:stretch>
        </p:blipFill>
        <p:spPr>
          <a:xfrm>
            <a:off x="3491880" y="0"/>
            <a:ext cx="5652120" cy="6858000"/>
          </a:xfrm>
        </p:spPr>
      </p:pic>
      <p:sp>
        <p:nvSpPr>
          <p:cNvPr id="4" name="Text Placeholder 3"/>
          <p:cNvSpPr>
            <a:spLocks noGrp="1"/>
          </p:cNvSpPr>
          <p:nvPr>
            <p:ph type="body" sz="half" idx="2"/>
          </p:nvPr>
        </p:nvSpPr>
        <p:spPr>
          <a:xfrm>
            <a:off x="0" y="1"/>
            <a:ext cx="3465513" cy="5805264"/>
          </a:xfrm>
        </p:spPr>
        <p:style>
          <a:lnRef idx="0">
            <a:schemeClr val="accent5"/>
          </a:lnRef>
          <a:fillRef idx="3">
            <a:schemeClr val="accent5"/>
          </a:fillRef>
          <a:effectRef idx="3">
            <a:schemeClr val="accent5"/>
          </a:effectRef>
          <a:fontRef idx="minor">
            <a:schemeClr val="lt1"/>
          </a:fontRef>
        </p:style>
        <p:txBody>
          <a:bodyPr>
            <a:normAutofit/>
          </a:bodyPr>
          <a:lstStyle/>
          <a:p>
            <a:endParaRPr lang="en-US" sz="3200" b="1" i="1" dirty="0" smtClean="0"/>
          </a:p>
          <a:p>
            <a:endParaRPr lang="en-US" sz="3200" b="1" i="1" dirty="0" smtClean="0"/>
          </a:p>
          <a:p>
            <a:endParaRPr lang="en-US" sz="3200" b="1" i="1" dirty="0" smtClean="0"/>
          </a:p>
          <a:p>
            <a:r>
              <a:rPr lang="en-US" sz="3200" b="1" i="1" dirty="0" smtClean="0"/>
              <a:t>Paradigm – is a Structure/ Frame of Reference of Things as We Have Seen Them to Be</a:t>
            </a:r>
            <a:endParaRPr lang="en-IN" sz="3200" b="1" i="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733256"/>
            <a:ext cx="3465513" cy="1124744"/>
          </a:xfrm>
        </p:spPr>
        <p:txBody>
          <a:bodyPr/>
          <a:lstStyle/>
          <a:p>
            <a:endParaRPr lang="en-IN" dirty="0"/>
          </a:p>
        </p:txBody>
      </p:sp>
      <p:sp>
        <p:nvSpPr>
          <p:cNvPr id="4" name="Text Placeholder 3"/>
          <p:cNvSpPr>
            <a:spLocks noGrp="1"/>
          </p:cNvSpPr>
          <p:nvPr>
            <p:ph type="body" sz="half" idx="2"/>
          </p:nvPr>
        </p:nvSpPr>
        <p:spPr>
          <a:xfrm>
            <a:off x="0" y="1"/>
            <a:ext cx="3491879" cy="5733256"/>
          </a:xfrm>
          <a:solidFill>
            <a:srgbClr val="C00000"/>
          </a:solidFill>
        </p:spPr>
        <p:style>
          <a:lnRef idx="0">
            <a:schemeClr val="accent6"/>
          </a:lnRef>
          <a:fillRef idx="3">
            <a:schemeClr val="accent6"/>
          </a:fillRef>
          <a:effectRef idx="3">
            <a:schemeClr val="accent6"/>
          </a:effectRef>
          <a:fontRef idx="minor">
            <a:schemeClr val="lt1"/>
          </a:fontRef>
        </p:style>
        <p:txBody>
          <a:bodyPr>
            <a:normAutofit/>
          </a:bodyPr>
          <a:lstStyle/>
          <a:p>
            <a:endParaRPr lang="en-US" sz="2000" b="1" i="1" dirty="0" smtClean="0"/>
          </a:p>
          <a:p>
            <a:endParaRPr lang="en-US" sz="2000" b="1" i="1" dirty="0" smtClean="0"/>
          </a:p>
          <a:p>
            <a:endParaRPr lang="en-US" sz="2000" b="1" i="1" dirty="0" smtClean="0"/>
          </a:p>
          <a:p>
            <a:endParaRPr lang="en-US" sz="2000" b="1" i="1" dirty="0" smtClean="0"/>
          </a:p>
          <a:p>
            <a:r>
              <a:rPr lang="en-US" sz="2000" b="1" i="1" dirty="0" smtClean="0"/>
              <a:t>To the Swiss, the Paradigm of a Watch was Big … Hands/Pendulums/Springs and Being Blinded by this Concept/Paradigm of a Watch in their Mind,  they could not see the Utility of Quartz as a Watch Making Principle which Would Fit in their Existing Fold of Knowledge</a:t>
            </a:r>
            <a:endParaRPr lang="en-IN" sz="2000" b="1" i="1" dirty="0"/>
          </a:p>
        </p:txBody>
      </p:sp>
      <p:pic>
        <p:nvPicPr>
          <p:cNvPr id="5" name="Picture 2" descr=" "/>
          <p:cNvPicPr>
            <a:picLocks noGrp="1" noChangeAspect="1" noChangeArrowheads="1"/>
          </p:cNvPicPr>
          <p:nvPr>
            <p:ph idx="1"/>
          </p:nvPr>
        </p:nvPicPr>
        <p:blipFill>
          <a:blip r:embed="rId2" cstate="print"/>
          <a:srcRect/>
          <a:stretch>
            <a:fillRect/>
          </a:stretch>
        </p:blipFill>
        <p:spPr bwMode="auto">
          <a:xfrm>
            <a:off x="3491880" y="0"/>
            <a:ext cx="5652120" cy="68580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805264"/>
            <a:ext cx="3563888" cy="1052736"/>
          </a:xfrm>
        </p:spPr>
        <p:txBody>
          <a:bodyPr/>
          <a:lstStyle/>
          <a:p>
            <a:endParaRPr lang="en-IN" dirty="0"/>
          </a:p>
        </p:txBody>
      </p:sp>
      <p:sp>
        <p:nvSpPr>
          <p:cNvPr id="3" name="Content Placeholder 2"/>
          <p:cNvSpPr>
            <a:spLocks noGrp="1"/>
          </p:cNvSpPr>
          <p:nvPr>
            <p:ph idx="1"/>
          </p:nvPr>
        </p:nvSpPr>
        <p:spPr/>
        <p:txBody>
          <a:bodyPr/>
          <a:lstStyle/>
          <a:p>
            <a:endParaRPr lang="en-IN"/>
          </a:p>
        </p:txBody>
      </p:sp>
      <p:sp>
        <p:nvSpPr>
          <p:cNvPr id="4" name="Text Placeholder 3"/>
          <p:cNvSpPr>
            <a:spLocks noGrp="1"/>
          </p:cNvSpPr>
          <p:nvPr>
            <p:ph type="body" sz="half" idx="2"/>
          </p:nvPr>
        </p:nvSpPr>
        <p:spPr>
          <a:xfrm>
            <a:off x="0" y="1"/>
            <a:ext cx="3563888" cy="5805264"/>
          </a:xfrm>
        </p:spPr>
        <p:style>
          <a:lnRef idx="0">
            <a:schemeClr val="accent6"/>
          </a:lnRef>
          <a:fillRef idx="3">
            <a:schemeClr val="accent6"/>
          </a:fillRef>
          <a:effectRef idx="3">
            <a:schemeClr val="accent6"/>
          </a:effectRef>
          <a:fontRef idx="minor">
            <a:schemeClr val="lt1"/>
          </a:fontRef>
        </p:style>
        <p:txBody>
          <a:bodyPr>
            <a:noAutofit/>
          </a:bodyPr>
          <a:lstStyle/>
          <a:p>
            <a:endParaRPr lang="en-US" sz="2000" b="1" i="1" dirty="0" smtClean="0"/>
          </a:p>
          <a:p>
            <a:endParaRPr lang="en-US" sz="2000" b="1" i="1" dirty="0" smtClean="0"/>
          </a:p>
          <a:p>
            <a:endParaRPr lang="en-US" sz="2000" b="1" i="1" dirty="0" smtClean="0"/>
          </a:p>
          <a:p>
            <a:endParaRPr lang="en-US" sz="2000" b="1" i="1" dirty="0" smtClean="0"/>
          </a:p>
          <a:p>
            <a:r>
              <a:rPr lang="en-US" sz="2000" b="1" i="1" dirty="0" smtClean="0"/>
              <a:t>Imprisoned by their Mental Paradigm of a Watch ( the only way it could be), They Could not think Beyond as they were Operating From the “Core” of Watch Making Industry Rather than Being Available also on the Periphery of their Contextual Surroundings of a World, that was Changing Beyond Watch Making</a:t>
            </a:r>
            <a:endParaRPr lang="en-IN" sz="2000" b="1" i="1" dirty="0"/>
          </a:p>
        </p:txBody>
      </p:sp>
      <p:sp>
        <p:nvSpPr>
          <p:cNvPr id="5" name="Oval 4"/>
          <p:cNvSpPr/>
          <p:nvPr/>
        </p:nvSpPr>
        <p:spPr>
          <a:xfrm>
            <a:off x="4355976" y="1484784"/>
            <a:ext cx="3744416" cy="36724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2049" name="Picture 1"/>
          <p:cNvPicPr>
            <a:picLocks noChangeAspect="1" noChangeArrowheads="1"/>
          </p:cNvPicPr>
          <p:nvPr/>
        </p:nvPicPr>
        <p:blipFill>
          <a:blip r:embed="rId2" cstate="print"/>
          <a:srcRect/>
          <a:stretch>
            <a:fillRect/>
          </a:stretch>
        </p:blipFill>
        <p:spPr bwMode="auto">
          <a:xfrm>
            <a:off x="3635896" y="0"/>
            <a:ext cx="5508104" cy="6858000"/>
          </a:xfrm>
          <a:prstGeom prst="rect">
            <a:avLst/>
          </a:prstGeom>
          <a:noFill/>
          <a:ln w="9525">
            <a:noFill/>
            <a:miter lim="800000"/>
            <a:headEnd/>
            <a:tailEnd/>
          </a:ln>
        </p:spPr>
      </p:pic>
      <p:sp>
        <p:nvSpPr>
          <p:cNvPr id="8" name="Oval 7"/>
          <p:cNvSpPr/>
          <p:nvPr/>
        </p:nvSpPr>
        <p:spPr>
          <a:xfrm>
            <a:off x="5076056" y="2276872"/>
            <a:ext cx="2664296" cy="24482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Oval 8"/>
          <p:cNvSpPr/>
          <p:nvPr/>
        </p:nvSpPr>
        <p:spPr>
          <a:xfrm>
            <a:off x="6300192" y="3356992"/>
            <a:ext cx="288032" cy="216024"/>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IN"/>
          </a:p>
        </p:txBody>
      </p:sp>
      <p:cxnSp>
        <p:nvCxnSpPr>
          <p:cNvPr id="11" name="Straight Arrow Connector 10"/>
          <p:cNvCxnSpPr/>
          <p:nvPr/>
        </p:nvCxnSpPr>
        <p:spPr>
          <a:xfrm flipH="1" flipV="1">
            <a:off x="6372200" y="2276872"/>
            <a:ext cx="36004" cy="108012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5" name="Straight Arrow Connector 14"/>
          <p:cNvCxnSpPr/>
          <p:nvPr/>
        </p:nvCxnSpPr>
        <p:spPr>
          <a:xfrm>
            <a:off x="6588224" y="3501008"/>
            <a:ext cx="1050293" cy="616436"/>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7" name="Straight Arrow Connector 16"/>
          <p:cNvCxnSpPr>
            <a:stCxn id="9" idx="4"/>
            <a:endCxn id="8" idx="4"/>
          </p:cNvCxnSpPr>
          <p:nvPr/>
        </p:nvCxnSpPr>
        <p:spPr>
          <a:xfrm flipH="1">
            <a:off x="6408204" y="3573016"/>
            <a:ext cx="36004" cy="115212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9" name="Straight Arrow Connector 18"/>
          <p:cNvCxnSpPr>
            <a:stCxn id="9" idx="2"/>
          </p:cNvCxnSpPr>
          <p:nvPr/>
        </p:nvCxnSpPr>
        <p:spPr>
          <a:xfrm flipH="1">
            <a:off x="5364088" y="3465004"/>
            <a:ext cx="936104" cy="61206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21" name="Straight Arrow Connector 20"/>
          <p:cNvCxnSpPr/>
          <p:nvPr/>
        </p:nvCxnSpPr>
        <p:spPr>
          <a:xfrm flipH="1" flipV="1">
            <a:off x="5076056" y="3140968"/>
            <a:ext cx="1224136" cy="288032"/>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24" name="Straight Arrow Connector 23"/>
          <p:cNvCxnSpPr/>
          <p:nvPr/>
        </p:nvCxnSpPr>
        <p:spPr>
          <a:xfrm flipV="1">
            <a:off x="6516216" y="2492896"/>
            <a:ext cx="576064" cy="864096"/>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26" name="Straight Arrow Connector 25"/>
          <p:cNvCxnSpPr>
            <a:stCxn id="9" idx="7"/>
          </p:cNvCxnSpPr>
          <p:nvPr/>
        </p:nvCxnSpPr>
        <p:spPr>
          <a:xfrm flipV="1">
            <a:off x="6546043" y="3212976"/>
            <a:ext cx="1122301" cy="175652"/>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28" name="Straight Arrow Connector 27"/>
          <p:cNvCxnSpPr>
            <a:stCxn id="9" idx="1"/>
          </p:cNvCxnSpPr>
          <p:nvPr/>
        </p:nvCxnSpPr>
        <p:spPr>
          <a:xfrm flipH="1" flipV="1">
            <a:off x="5724129" y="2420888"/>
            <a:ext cx="618244" cy="96774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30" name="TextBox 29"/>
          <p:cNvSpPr txBox="1"/>
          <p:nvPr/>
        </p:nvSpPr>
        <p:spPr>
          <a:xfrm>
            <a:off x="6156176" y="5445224"/>
            <a:ext cx="591448" cy="58477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3200" b="1" dirty="0" smtClean="0"/>
              <a:t>?</a:t>
            </a:r>
            <a:endParaRPr lang="en-IN" sz="3200" b="1" dirty="0"/>
          </a:p>
        </p:txBody>
      </p:sp>
      <p:sp>
        <p:nvSpPr>
          <p:cNvPr id="31" name="TextBox 30"/>
          <p:cNvSpPr txBox="1"/>
          <p:nvPr/>
        </p:nvSpPr>
        <p:spPr>
          <a:xfrm>
            <a:off x="4067944" y="3212976"/>
            <a:ext cx="591448" cy="58477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3200" b="1" dirty="0" smtClean="0"/>
              <a:t>?</a:t>
            </a:r>
            <a:endParaRPr lang="en-IN" sz="3200" b="1" dirty="0"/>
          </a:p>
        </p:txBody>
      </p:sp>
      <p:sp>
        <p:nvSpPr>
          <p:cNvPr id="32" name="TextBox 31"/>
          <p:cNvSpPr txBox="1"/>
          <p:nvPr/>
        </p:nvSpPr>
        <p:spPr>
          <a:xfrm>
            <a:off x="8100392" y="3068960"/>
            <a:ext cx="591448" cy="58477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3200" b="1" dirty="0" smtClean="0"/>
              <a:t>?</a:t>
            </a:r>
            <a:endParaRPr lang="en-IN" sz="3200" b="1" dirty="0"/>
          </a:p>
        </p:txBody>
      </p:sp>
      <p:sp>
        <p:nvSpPr>
          <p:cNvPr id="33" name="TextBox 32"/>
          <p:cNvSpPr txBox="1"/>
          <p:nvPr/>
        </p:nvSpPr>
        <p:spPr>
          <a:xfrm>
            <a:off x="6084168" y="1124744"/>
            <a:ext cx="591448" cy="58477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3200" b="1" dirty="0" smtClean="0"/>
              <a:t>?</a:t>
            </a:r>
            <a:endParaRPr lang="en-IN" sz="3200" b="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rgbClr val="C00000"/>
          </a:solidFill>
        </p:spPr>
        <p:style>
          <a:lnRef idx="0">
            <a:schemeClr val="accent2"/>
          </a:lnRef>
          <a:fillRef idx="3">
            <a:schemeClr val="accent2"/>
          </a:fillRef>
          <a:effectRef idx="3">
            <a:schemeClr val="accent2"/>
          </a:effectRef>
          <a:fontRef idx="minor">
            <a:schemeClr val="lt1"/>
          </a:fontRef>
        </p:style>
        <p:txBody>
          <a:bodyPr>
            <a:noAutofit/>
          </a:bodyPr>
          <a:lstStyle/>
          <a:p>
            <a:r>
              <a:rPr lang="en-US" sz="4000" b="1" i="1" dirty="0" smtClean="0"/>
              <a:t>What Is The Paradigm That Was Shifting </a:t>
            </a:r>
            <a:br>
              <a:rPr lang="en-US" sz="4000" b="1" i="1" dirty="0" smtClean="0"/>
            </a:br>
            <a:r>
              <a:rPr lang="en-US" sz="4000" b="1" i="1" dirty="0" smtClean="0"/>
              <a:t>As We See It Today ?</a:t>
            </a:r>
            <a:endParaRPr lang="en-IN" sz="4000" b="1" i="1" dirty="0"/>
          </a:p>
        </p:txBody>
      </p:sp>
      <p:sp>
        <p:nvSpPr>
          <p:cNvPr id="3" name="Content Placeholder 2"/>
          <p:cNvSpPr>
            <a:spLocks noGrp="1"/>
          </p:cNvSpPr>
          <p:nvPr>
            <p:ph idx="1"/>
          </p:nvPr>
        </p:nvSpPr>
        <p:spPr>
          <a:xfrm>
            <a:off x="457200" y="1600200"/>
            <a:ext cx="8229600" cy="5257800"/>
          </a:xfrm>
        </p:spPr>
        <p:txBody>
          <a:bodyPr>
            <a:normAutofit/>
          </a:bodyPr>
          <a:lstStyle/>
          <a:p>
            <a:pPr>
              <a:buNone/>
            </a:pPr>
            <a:r>
              <a:rPr lang="en-US" dirty="0" smtClean="0"/>
              <a:t>  </a:t>
            </a:r>
          </a:p>
          <a:p>
            <a:endParaRPr lang="en-IN" dirty="0"/>
          </a:p>
        </p:txBody>
      </p:sp>
      <p:pic>
        <p:nvPicPr>
          <p:cNvPr id="4" name="Content Placeholder 4" descr="pulsar_h.jpg"/>
          <p:cNvPicPr>
            <a:picLocks noChangeAspect="1"/>
          </p:cNvPicPr>
          <p:nvPr/>
        </p:nvPicPr>
        <p:blipFill>
          <a:blip r:embed="rId2" cstate="print"/>
          <a:stretch>
            <a:fillRect/>
          </a:stretch>
        </p:blipFill>
        <p:spPr>
          <a:xfrm>
            <a:off x="0" y="1412776"/>
            <a:ext cx="9144000" cy="5445223"/>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563888" cy="1340768"/>
          </a:xfrm>
        </p:spPr>
        <p:txBody>
          <a:bodyPr/>
          <a:lstStyle/>
          <a:p>
            <a:endParaRPr lang="en-IN" dirty="0"/>
          </a:p>
        </p:txBody>
      </p:sp>
      <p:sp>
        <p:nvSpPr>
          <p:cNvPr id="4" name="Text Placeholder 3"/>
          <p:cNvSpPr>
            <a:spLocks noGrp="1"/>
          </p:cNvSpPr>
          <p:nvPr>
            <p:ph type="body" sz="half" idx="2"/>
          </p:nvPr>
        </p:nvSpPr>
        <p:spPr>
          <a:xfrm>
            <a:off x="0" y="1340768"/>
            <a:ext cx="3563888" cy="5517232"/>
          </a:xfrm>
        </p:spPr>
        <p:style>
          <a:lnRef idx="0">
            <a:schemeClr val="accent6"/>
          </a:lnRef>
          <a:fillRef idx="3">
            <a:schemeClr val="accent6"/>
          </a:fillRef>
          <a:effectRef idx="3">
            <a:schemeClr val="accent6"/>
          </a:effectRef>
          <a:fontRef idx="minor">
            <a:schemeClr val="lt1"/>
          </a:fontRef>
        </p:style>
        <p:txBody>
          <a:bodyPr>
            <a:normAutofit/>
          </a:bodyPr>
          <a:lstStyle/>
          <a:p>
            <a:endParaRPr lang="en-US" sz="2800" b="1" i="1" dirty="0" smtClean="0"/>
          </a:p>
          <a:p>
            <a:r>
              <a:rPr lang="en-US" sz="2800" b="1" i="1" dirty="0" smtClean="0"/>
              <a:t>Given the Paradigm (Frame/Shape/Look) of the Watch </a:t>
            </a:r>
          </a:p>
          <a:p>
            <a:r>
              <a:rPr lang="en-US" sz="2800" b="1" i="1" dirty="0" smtClean="0"/>
              <a:t>(As is True Even Today in Several Walls Clocks) </a:t>
            </a:r>
          </a:p>
          <a:p>
            <a:r>
              <a:rPr lang="en-US" sz="2800" b="1" i="1" dirty="0" smtClean="0"/>
              <a:t>We Would “See” Time</a:t>
            </a:r>
            <a:endParaRPr lang="en-IN" sz="2800" b="1" i="1" dirty="0"/>
          </a:p>
        </p:txBody>
      </p:sp>
      <p:pic>
        <p:nvPicPr>
          <p:cNvPr id="7" name="Content Placeholder 6" descr="assassins-creed-syndicate-ambient-occlusion-004-hbao-plus-ultra-640px.jpg"/>
          <p:cNvPicPr>
            <a:picLocks noGrp="1" noChangeAspect="1"/>
          </p:cNvPicPr>
          <p:nvPr>
            <p:ph idx="1"/>
          </p:nvPr>
        </p:nvPicPr>
        <p:blipFill>
          <a:blip r:embed="rId2" cstate="print"/>
          <a:stretch>
            <a:fillRect/>
          </a:stretch>
        </p:blipFill>
        <p:spPr>
          <a:xfrm>
            <a:off x="3575050" y="1340768"/>
            <a:ext cx="5568950" cy="4320480"/>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465513" cy="1435100"/>
          </a:xfrm>
        </p:spPr>
        <p:txBody>
          <a:bodyPr/>
          <a:lstStyle/>
          <a:p>
            <a:endParaRPr lang="en-IN" dirty="0"/>
          </a:p>
        </p:txBody>
      </p:sp>
      <p:pic>
        <p:nvPicPr>
          <p:cNvPr id="5" name="Content Placeholder 4" descr="digital-big-ben.jpg"/>
          <p:cNvPicPr>
            <a:picLocks noGrp="1" noChangeAspect="1"/>
          </p:cNvPicPr>
          <p:nvPr>
            <p:ph idx="1"/>
          </p:nvPr>
        </p:nvPicPr>
        <p:blipFill>
          <a:blip r:embed="rId2" cstate="print"/>
          <a:stretch>
            <a:fillRect/>
          </a:stretch>
        </p:blipFill>
        <p:spPr>
          <a:xfrm>
            <a:off x="3491880" y="0"/>
            <a:ext cx="5652119" cy="6858000"/>
          </a:xfrm>
        </p:spPr>
      </p:pic>
      <p:sp>
        <p:nvSpPr>
          <p:cNvPr id="4" name="Text Placeholder 3"/>
          <p:cNvSpPr>
            <a:spLocks noGrp="1"/>
          </p:cNvSpPr>
          <p:nvPr>
            <p:ph type="body" sz="half" idx="2"/>
          </p:nvPr>
        </p:nvSpPr>
        <p:spPr>
          <a:xfrm>
            <a:off x="0" y="1435100"/>
            <a:ext cx="3465513" cy="5422900"/>
          </a:xfrm>
        </p:spPr>
        <p:style>
          <a:lnRef idx="0">
            <a:schemeClr val="accent6"/>
          </a:lnRef>
          <a:fillRef idx="3">
            <a:schemeClr val="accent6"/>
          </a:fillRef>
          <a:effectRef idx="3">
            <a:schemeClr val="accent6"/>
          </a:effectRef>
          <a:fontRef idx="minor">
            <a:schemeClr val="lt1"/>
          </a:fontRef>
        </p:style>
        <p:txBody>
          <a:bodyPr>
            <a:normAutofit/>
          </a:bodyPr>
          <a:lstStyle/>
          <a:p>
            <a:endParaRPr lang="en-US" sz="3600" b="1" i="1" dirty="0" smtClean="0"/>
          </a:p>
          <a:p>
            <a:r>
              <a:rPr lang="en-US" sz="3600" b="1" i="1" dirty="0" smtClean="0"/>
              <a:t>In the Digital Watches of Today, We Instead,</a:t>
            </a:r>
          </a:p>
          <a:p>
            <a:r>
              <a:rPr lang="en-US" sz="3600" b="1" i="1" dirty="0" smtClean="0"/>
              <a:t> “Read Time”</a:t>
            </a:r>
            <a:endParaRPr lang="en-IN" sz="3600" b="1" i="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661248"/>
            <a:ext cx="3563888" cy="1196752"/>
          </a:xfrm>
        </p:spPr>
        <p:txBody>
          <a:bodyPr/>
          <a:lstStyle/>
          <a:p>
            <a:endParaRPr lang="en-IN" dirty="0"/>
          </a:p>
        </p:txBody>
      </p:sp>
      <p:pic>
        <p:nvPicPr>
          <p:cNvPr id="5" name="Content Placeholder 4" descr="BN-XU633_0309WA_M_20180309170023.jpg"/>
          <p:cNvPicPr>
            <a:picLocks noGrp="1" noChangeAspect="1"/>
          </p:cNvPicPr>
          <p:nvPr>
            <p:ph idx="1"/>
          </p:nvPr>
        </p:nvPicPr>
        <p:blipFill>
          <a:blip r:embed="rId2" cstate="print"/>
          <a:stretch>
            <a:fillRect/>
          </a:stretch>
        </p:blipFill>
        <p:spPr>
          <a:xfrm>
            <a:off x="3575050" y="0"/>
            <a:ext cx="5568950" cy="6858000"/>
          </a:xfrm>
        </p:spPr>
      </p:pic>
      <p:sp>
        <p:nvSpPr>
          <p:cNvPr id="4" name="Text Placeholder 3"/>
          <p:cNvSpPr>
            <a:spLocks noGrp="1"/>
          </p:cNvSpPr>
          <p:nvPr>
            <p:ph type="body" sz="half" idx="2"/>
          </p:nvPr>
        </p:nvSpPr>
        <p:spPr>
          <a:xfrm>
            <a:off x="0" y="0"/>
            <a:ext cx="3563888" cy="5661247"/>
          </a:xfrm>
        </p:spPr>
        <p:style>
          <a:lnRef idx="0">
            <a:schemeClr val="accent6"/>
          </a:lnRef>
          <a:fillRef idx="3">
            <a:schemeClr val="accent6"/>
          </a:fillRef>
          <a:effectRef idx="3">
            <a:schemeClr val="accent6"/>
          </a:effectRef>
          <a:fontRef idx="minor">
            <a:schemeClr val="lt1"/>
          </a:fontRef>
        </p:style>
        <p:txBody>
          <a:bodyPr>
            <a:normAutofit/>
          </a:bodyPr>
          <a:lstStyle/>
          <a:p>
            <a:endParaRPr lang="en-US" sz="4000" b="1" i="1" dirty="0" smtClean="0"/>
          </a:p>
          <a:p>
            <a:r>
              <a:rPr lang="en-US" sz="4000" b="1" i="1" dirty="0" smtClean="0"/>
              <a:t>Swiss People were known to be the Best Watch Makers in the World – The Mechanical Model </a:t>
            </a:r>
          </a:p>
          <a:p>
            <a:endParaRPr lang="en-IN"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733256"/>
            <a:ext cx="3465513" cy="1124744"/>
          </a:xfrm>
        </p:spPr>
        <p:txBody>
          <a:bodyPr/>
          <a:lstStyle/>
          <a:p>
            <a:endParaRPr lang="en-IN" dirty="0"/>
          </a:p>
        </p:txBody>
      </p:sp>
      <p:sp>
        <p:nvSpPr>
          <p:cNvPr id="4" name="Text Placeholder 3"/>
          <p:cNvSpPr>
            <a:spLocks noGrp="1"/>
          </p:cNvSpPr>
          <p:nvPr>
            <p:ph type="body" sz="half" idx="2"/>
          </p:nvPr>
        </p:nvSpPr>
        <p:spPr>
          <a:xfrm>
            <a:off x="0" y="0"/>
            <a:ext cx="3465513" cy="5733255"/>
          </a:xfrm>
          <a:solidFill>
            <a:srgbClr val="C00000"/>
          </a:solidFill>
        </p:spPr>
        <p:style>
          <a:lnRef idx="0">
            <a:schemeClr val="accent3"/>
          </a:lnRef>
          <a:fillRef idx="3">
            <a:schemeClr val="accent3"/>
          </a:fillRef>
          <a:effectRef idx="3">
            <a:schemeClr val="accent3"/>
          </a:effectRef>
          <a:fontRef idx="minor">
            <a:schemeClr val="lt1"/>
          </a:fontRef>
        </p:style>
        <p:txBody>
          <a:bodyPr>
            <a:normAutofit/>
          </a:bodyPr>
          <a:lstStyle/>
          <a:p>
            <a:endParaRPr lang="en-US" sz="2400" b="1" i="1" dirty="0" smtClean="0"/>
          </a:p>
          <a:p>
            <a:endParaRPr lang="en-US" sz="2400" b="1" i="1" dirty="0" smtClean="0"/>
          </a:p>
          <a:p>
            <a:endParaRPr lang="en-US" sz="2400" b="1" i="1" dirty="0" smtClean="0"/>
          </a:p>
          <a:p>
            <a:r>
              <a:rPr lang="en-US" sz="2400" b="1" i="1" dirty="0" smtClean="0"/>
              <a:t>Hence the Paradigm of Reading Time from Seeing Time in the Mechanical Watches was something which the Swiss found difficult to Comprehend given their Mental Frame – Loaded with Baggage</a:t>
            </a:r>
            <a:endParaRPr lang="en-IN" sz="2400" b="1" i="1" dirty="0"/>
          </a:p>
        </p:txBody>
      </p:sp>
      <p:pic>
        <p:nvPicPr>
          <p:cNvPr id="7" name="Content Placeholder 6" descr="6a00d83451cbb069e20133ed79d7e1970b-800wi.jpg"/>
          <p:cNvPicPr>
            <a:picLocks noGrp="1" noChangeAspect="1"/>
          </p:cNvPicPr>
          <p:nvPr>
            <p:ph idx="1"/>
          </p:nvPr>
        </p:nvPicPr>
        <p:blipFill>
          <a:blip r:embed="rId2" cstate="print"/>
          <a:stretch>
            <a:fillRect/>
          </a:stretch>
        </p:blipFill>
        <p:spPr>
          <a:xfrm>
            <a:off x="3491880" y="0"/>
            <a:ext cx="5652120" cy="3581822"/>
          </a:xfrm>
        </p:spPr>
      </p:pic>
      <p:pic>
        <p:nvPicPr>
          <p:cNvPr id="8" name="Picture 7" descr="download.jpg"/>
          <p:cNvPicPr>
            <a:picLocks noChangeAspect="1"/>
          </p:cNvPicPr>
          <p:nvPr/>
        </p:nvPicPr>
        <p:blipFill>
          <a:blip r:embed="rId3" cstate="print"/>
          <a:stretch>
            <a:fillRect/>
          </a:stretch>
        </p:blipFill>
        <p:spPr>
          <a:xfrm>
            <a:off x="3491880" y="3573016"/>
            <a:ext cx="5652120" cy="3284984"/>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517232"/>
            <a:ext cx="3465513" cy="1340768"/>
          </a:xfrm>
        </p:spPr>
        <p:txBody>
          <a:bodyPr/>
          <a:lstStyle/>
          <a:p>
            <a:endParaRPr lang="en-IN" dirty="0"/>
          </a:p>
        </p:txBody>
      </p:sp>
      <p:pic>
        <p:nvPicPr>
          <p:cNvPr id="5" name="Content Placeholder 4" descr="data-world-need-image.jpg"/>
          <p:cNvPicPr>
            <a:picLocks noGrp="1" noChangeAspect="1"/>
          </p:cNvPicPr>
          <p:nvPr>
            <p:ph idx="1"/>
          </p:nvPr>
        </p:nvPicPr>
        <p:blipFill>
          <a:blip r:embed="rId2" cstate="print"/>
          <a:stretch>
            <a:fillRect/>
          </a:stretch>
        </p:blipFill>
        <p:spPr>
          <a:xfrm>
            <a:off x="3491880" y="1628800"/>
            <a:ext cx="5652120" cy="3888432"/>
          </a:xfrm>
        </p:spPr>
      </p:pic>
      <p:sp>
        <p:nvSpPr>
          <p:cNvPr id="4" name="Text Placeholder 3"/>
          <p:cNvSpPr>
            <a:spLocks noGrp="1"/>
          </p:cNvSpPr>
          <p:nvPr>
            <p:ph type="body" sz="half" idx="2"/>
          </p:nvPr>
        </p:nvSpPr>
        <p:spPr>
          <a:xfrm>
            <a:off x="0" y="0"/>
            <a:ext cx="3465513" cy="5517233"/>
          </a:xfrm>
          <a:solidFill>
            <a:srgbClr val="C00000"/>
          </a:solidFill>
        </p:spPr>
        <p:style>
          <a:lnRef idx="0">
            <a:schemeClr val="accent2"/>
          </a:lnRef>
          <a:fillRef idx="3">
            <a:schemeClr val="accent2"/>
          </a:fillRef>
          <a:effectRef idx="3">
            <a:schemeClr val="accent2"/>
          </a:effectRef>
          <a:fontRef idx="minor">
            <a:schemeClr val="lt1"/>
          </a:fontRef>
        </p:style>
        <p:txBody>
          <a:bodyPr>
            <a:normAutofit lnSpcReduction="10000"/>
          </a:bodyPr>
          <a:lstStyle/>
          <a:p>
            <a:endParaRPr lang="en-US" sz="2000" b="1" i="1" dirty="0" smtClean="0"/>
          </a:p>
          <a:p>
            <a:endParaRPr lang="en-US" sz="2000" b="1" i="1" dirty="0" smtClean="0"/>
          </a:p>
          <a:p>
            <a:endParaRPr lang="en-US" sz="2000" b="1" i="1" dirty="0" smtClean="0"/>
          </a:p>
          <a:p>
            <a:r>
              <a:rPr lang="en-US" sz="2000" b="1" i="1" dirty="0" smtClean="0"/>
              <a:t>Paradigm Shift is Hence Understood to be a Non Linear Change(From Seeing to Reading Time) which Requires Creativity, Parallel Thinking/ Design Thinking  in our Approach to even Conceptualize, Leave Aside Actualized . Most often than not, the shift may be non Recognizable from its earlier Version and may be even not Connected to it -  still be more Efficacious- it could be a Thing/Notion or an Idea</a:t>
            </a:r>
            <a:endParaRPr lang="en-IN" sz="2000" b="1" i="1"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661248"/>
            <a:ext cx="3465513" cy="1196752"/>
          </a:xfrm>
        </p:spPr>
        <p:txBody>
          <a:bodyPr/>
          <a:lstStyle/>
          <a:p>
            <a:endParaRPr lang="en-IN" dirty="0"/>
          </a:p>
        </p:txBody>
      </p:sp>
      <p:sp>
        <p:nvSpPr>
          <p:cNvPr id="4" name="Text Placeholder 3"/>
          <p:cNvSpPr>
            <a:spLocks noGrp="1"/>
          </p:cNvSpPr>
          <p:nvPr>
            <p:ph type="body" sz="half" idx="2"/>
          </p:nvPr>
        </p:nvSpPr>
        <p:spPr>
          <a:xfrm>
            <a:off x="0" y="0"/>
            <a:ext cx="3465513" cy="5661249"/>
          </a:xfrm>
        </p:spPr>
        <p:style>
          <a:lnRef idx="0">
            <a:schemeClr val="accent4"/>
          </a:lnRef>
          <a:fillRef idx="3">
            <a:schemeClr val="accent4"/>
          </a:fillRef>
          <a:effectRef idx="3">
            <a:schemeClr val="accent4"/>
          </a:effectRef>
          <a:fontRef idx="minor">
            <a:schemeClr val="lt1"/>
          </a:fontRef>
        </p:style>
        <p:txBody>
          <a:bodyPr>
            <a:normAutofit/>
          </a:bodyPr>
          <a:lstStyle/>
          <a:p>
            <a:endParaRPr lang="en-US" sz="2800" b="1" i="1" dirty="0" smtClean="0"/>
          </a:p>
          <a:p>
            <a:endParaRPr lang="en-US" sz="2800" b="1" i="1" dirty="0" smtClean="0"/>
          </a:p>
          <a:p>
            <a:endParaRPr lang="en-US" sz="2800" b="1" i="1" dirty="0" smtClean="0"/>
          </a:p>
          <a:p>
            <a:r>
              <a:rPr lang="en-US" sz="2800" b="1" i="1" dirty="0" smtClean="0"/>
              <a:t>In a Technologically Disruptive World of Today, Where Linear Extrapolation is Dead, Paradigm is the order of the day to Handle to the Emerging VUCA World</a:t>
            </a:r>
            <a:endParaRPr lang="en-IN" sz="2800" b="1" i="1" dirty="0"/>
          </a:p>
        </p:txBody>
      </p:sp>
      <p:sp>
        <p:nvSpPr>
          <p:cNvPr id="43010" name="AutoShape 2" descr="Related 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8" name="Content Placeholder 7" descr="notion-vuca-whitepaper-change.jpg"/>
          <p:cNvPicPr>
            <a:picLocks noGrp="1" noChangeAspect="1"/>
          </p:cNvPicPr>
          <p:nvPr>
            <p:ph idx="1"/>
          </p:nvPr>
        </p:nvPicPr>
        <p:blipFill>
          <a:blip r:embed="rId2" cstate="print"/>
          <a:stretch>
            <a:fillRect/>
          </a:stretch>
        </p:blipFill>
        <p:spPr>
          <a:xfrm>
            <a:off x="3491880" y="0"/>
            <a:ext cx="5652120" cy="6858000"/>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563888" cy="1435100"/>
          </a:xfrm>
          <a:solidFill>
            <a:schemeClr val="bg1"/>
          </a:solidFill>
        </p:spPr>
        <p:style>
          <a:lnRef idx="1">
            <a:schemeClr val="accent1"/>
          </a:lnRef>
          <a:fillRef idx="3">
            <a:schemeClr val="accent1"/>
          </a:fillRef>
          <a:effectRef idx="2">
            <a:schemeClr val="accent1"/>
          </a:effectRef>
          <a:fontRef idx="minor">
            <a:schemeClr val="lt1"/>
          </a:fontRef>
        </p:style>
        <p:txBody>
          <a:bodyPr>
            <a:normAutofit/>
          </a:bodyPr>
          <a:lstStyle/>
          <a:p>
            <a:pPr algn="ctr"/>
            <a:endParaRPr lang="en-IN" sz="2800" i="1" dirty="0"/>
          </a:p>
        </p:txBody>
      </p:sp>
      <p:pic>
        <p:nvPicPr>
          <p:cNvPr id="5" name="Content Placeholder 4" descr="200402672-001.jpg"/>
          <p:cNvPicPr>
            <a:picLocks noGrp="1" noChangeAspect="1"/>
          </p:cNvPicPr>
          <p:nvPr>
            <p:ph idx="1"/>
          </p:nvPr>
        </p:nvPicPr>
        <p:blipFill>
          <a:blip r:embed="rId2" cstate="print"/>
          <a:stretch>
            <a:fillRect/>
          </a:stretch>
        </p:blipFill>
        <p:spPr>
          <a:xfrm>
            <a:off x="3575050" y="0"/>
            <a:ext cx="5568950" cy="6858000"/>
          </a:xfrm>
        </p:spPr>
      </p:pic>
      <p:sp>
        <p:nvSpPr>
          <p:cNvPr id="4" name="Text Placeholder 3"/>
          <p:cNvSpPr>
            <a:spLocks noGrp="1"/>
          </p:cNvSpPr>
          <p:nvPr>
            <p:ph type="body" sz="half" idx="2"/>
          </p:nvPr>
        </p:nvSpPr>
        <p:spPr>
          <a:xfrm>
            <a:off x="0" y="1435100"/>
            <a:ext cx="3563888" cy="5422900"/>
          </a:xfrm>
          <a:solidFill>
            <a:srgbClr val="C00000"/>
          </a:solidFill>
        </p:spPr>
        <p:style>
          <a:lnRef idx="0">
            <a:schemeClr val="accent1"/>
          </a:lnRef>
          <a:fillRef idx="3">
            <a:schemeClr val="accent1"/>
          </a:fillRef>
          <a:effectRef idx="3">
            <a:schemeClr val="accent1"/>
          </a:effectRef>
          <a:fontRef idx="minor">
            <a:schemeClr val="lt1"/>
          </a:fontRef>
        </p:style>
        <p:txBody>
          <a:bodyPr/>
          <a:lstStyle/>
          <a:p>
            <a:r>
              <a:rPr lang="en-US" sz="2400" b="1" i="1" dirty="0" smtClean="0"/>
              <a:t>PS Note :</a:t>
            </a:r>
          </a:p>
          <a:p>
            <a:r>
              <a:rPr lang="en-US" sz="2400" b="1" i="1" dirty="0" smtClean="0"/>
              <a:t>The Swiss However Adopted the new Technology in Late 80’s and with their Being Really Good at Watch Making, they Regained their No 1 Position in Watch Making but Clearly lost out the Initial 30 years to Japan as the Leading Watch Maker </a:t>
            </a:r>
          </a:p>
          <a:p>
            <a:endParaRPr lang="en-IN"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pic>
        <p:nvPicPr>
          <p:cNvPr id="5" name="Content Placeholder 4" descr="pivot.jpg"/>
          <p:cNvPicPr>
            <a:picLocks noGrp="1" noChangeAspect="1"/>
          </p:cNvPicPr>
          <p:nvPr>
            <p:ph idx="1"/>
          </p:nvPr>
        </p:nvPicPr>
        <p:blipFill>
          <a:blip r:embed="rId2" cstate="print"/>
          <a:stretch>
            <a:fillRect/>
          </a:stretch>
        </p:blipFill>
        <p:spPr>
          <a:xfrm>
            <a:off x="3419872" y="0"/>
            <a:ext cx="5724128" cy="6858000"/>
          </a:xfrm>
        </p:spPr>
      </p:pic>
      <p:sp>
        <p:nvSpPr>
          <p:cNvPr id="4" name="Text Placeholder 3"/>
          <p:cNvSpPr>
            <a:spLocks noGrp="1"/>
          </p:cNvSpPr>
          <p:nvPr>
            <p:ph type="body" sz="half" idx="2"/>
          </p:nvPr>
        </p:nvSpPr>
        <p:spPr>
          <a:xfrm>
            <a:off x="0" y="1"/>
            <a:ext cx="3465513" cy="5517231"/>
          </a:xfrm>
          <a:solidFill>
            <a:srgbClr val="C00000"/>
          </a:solidFill>
        </p:spPr>
        <p:txBody>
          <a:bodyPr>
            <a:normAutofit/>
          </a:bodyPr>
          <a:lstStyle/>
          <a:p>
            <a:endParaRPr lang="en-US" sz="1800" b="1" i="1" dirty="0" smtClean="0"/>
          </a:p>
          <a:p>
            <a:r>
              <a:rPr lang="en-US" sz="2800" b="1" i="1" dirty="0" smtClean="0">
                <a:solidFill>
                  <a:schemeClr val="bg1"/>
                </a:solidFill>
              </a:rPr>
              <a:t>Fields of Listening – </a:t>
            </a:r>
          </a:p>
          <a:p>
            <a:r>
              <a:rPr lang="en-US" sz="2800" b="1" i="1" dirty="0" smtClean="0">
                <a:solidFill>
                  <a:schemeClr val="bg1"/>
                </a:solidFill>
              </a:rPr>
              <a:t>a Tool to Remaining Agile Prepared to Capture Dynamic and Changing Future Possibilities: </a:t>
            </a:r>
            <a:endParaRPr lang="en-IN" sz="2800" b="1" i="1" dirty="0" smtClean="0">
              <a:solidFill>
                <a:schemeClr val="bg1"/>
              </a:solidFill>
            </a:endParaRPr>
          </a:p>
          <a:p>
            <a:pPr>
              <a:buFont typeface="Wingdings" pitchFamily="2" charset="2"/>
              <a:buChar char="Ø"/>
            </a:pPr>
            <a:r>
              <a:rPr lang="en-US" sz="2800" b="1" i="1" dirty="0" smtClean="0">
                <a:solidFill>
                  <a:schemeClr val="bg1"/>
                </a:solidFill>
              </a:rPr>
              <a:t>Downloading </a:t>
            </a:r>
          </a:p>
          <a:p>
            <a:pPr>
              <a:buFont typeface="Wingdings" pitchFamily="2" charset="2"/>
              <a:buChar char="Ø"/>
            </a:pPr>
            <a:r>
              <a:rPr lang="en-US" sz="2800" b="1" i="1" dirty="0" smtClean="0">
                <a:solidFill>
                  <a:schemeClr val="bg1"/>
                </a:solidFill>
              </a:rPr>
              <a:t>Empathic </a:t>
            </a:r>
          </a:p>
          <a:p>
            <a:pPr>
              <a:buFont typeface="Wingdings" pitchFamily="2" charset="2"/>
              <a:buChar char="Ø"/>
            </a:pPr>
            <a:r>
              <a:rPr lang="en-US" sz="2800" b="1" i="1" dirty="0" smtClean="0">
                <a:solidFill>
                  <a:schemeClr val="bg1"/>
                </a:solidFill>
              </a:rPr>
              <a:t>Generative and    </a:t>
            </a:r>
          </a:p>
          <a:p>
            <a:r>
              <a:rPr lang="en-US" sz="2800" b="1" i="1" dirty="0" smtClean="0">
                <a:solidFill>
                  <a:schemeClr val="bg1"/>
                </a:solidFill>
              </a:rPr>
              <a:t>   Expansive listening</a:t>
            </a:r>
            <a:endParaRPr lang="en-IN" sz="2800" b="1" i="1" dirty="0">
              <a:solidFill>
                <a:schemeClr val="bg1"/>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5" name="Picture 2"/>
          <p:cNvPicPr>
            <a:picLocks noChangeAspect="1" noChangeArrowheads="1"/>
          </p:cNvPicPr>
          <p:nvPr/>
        </p:nvPicPr>
        <p:blipFill>
          <a:blip r:embed="rId2" cstate="print"/>
          <a:srcRect/>
          <a:stretch>
            <a:fillRect/>
          </a:stretch>
        </p:blipFill>
        <p:spPr bwMode="auto">
          <a:xfrm>
            <a:off x="1331640" y="1628800"/>
            <a:ext cx="6552728" cy="4896544"/>
          </a:xfrm>
          <a:prstGeom prst="rect">
            <a:avLst/>
          </a:prstGeom>
          <a:noFill/>
          <a:ln w="9525">
            <a:noFill/>
            <a:miter lim="800000"/>
            <a:headEnd/>
            <a:tailEnd/>
          </a:ln>
        </p:spPr>
      </p:pic>
      <p:pic>
        <p:nvPicPr>
          <p:cNvPr id="11" name="Content Placeholder 10" descr="cooltext322767006094246.png"/>
          <p:cNvPicPr>
            <a:picLocks noGrp="1" noChangeAspect="1"/>
          </p:cNvPicPr>
          <p:nvPr>
            <p:ph idx="1"/>
          </p:nvPr>
        </p:nvPicPr>
        <p:blipFill>
          <a:blip r:embed="rId3" cstate="print"/>
          <a:stretch>
            <a:fillRect/>
          </a:stretch>
        </p:blipFill>
        <p:spPr>
          <a:xfrm>
            <a:off x="0" y="0"/>
            <a:ext cx="9144000" cy="1412021"/>
          </a:xfr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971600" y="1268760"/>
            <a:ext cx="7164288" cy="5445224"/>
          </a:xfrm>
          <a:prstGeom prst="rect">
            <a:avLst/>
          </a:prstGeom>
          <a:noFill/>
          <a:ln w="9525">
            <a:noFill/>
            <a:miter lim="800000"/>
            <a:headEnd/>
            <a:tailEnd/>
          </a:ln>
        </p:spPr>
      </p:pic>
      <p:sp>
        <p:nvSpPr>
          <p:cNvPr id="11" name="Title 10"/>
          <p:cNvSpPr>
            <a:spLocks noGrp="1"/>
          </p:cNvSpPr>
          <p:nvPr>
            <p:ph type="title"/>
          </p:nvPr>
        </p:nvSpPr>
        <p:spPr/>
        <p:txBody>
          <a:bodyPr/>
          <a:lstStyle/>
          <a:p>
            <a:endParaRPr lang="en-IN"/>
          </a:p>
        </p:txBody>
      </p:sp>
      <p:pic>
        <p:nvPicPr>
          <p:cNvPr id="13" name="Picture 12" descr="cooltext322766952662580.png"/>
          <p:cNvPicPr>
            <a:picLocks noChangeAspect="1"/>
          </p:cNvPicPr>
          <p:nvPr/>
        </p:nvPicPr>
        <p:blipFill>
          <a:blip r:embed="rId3" cstate="print"/>
          <a:stretch>
            <a:fillRect/>
          </a:stretch>
        </p:blipFill>
        <p:spPr>
          <a:xfrm>
            <a:off x="0" y="0"/>
            <a:ext cx="9144000" cy="1340768"/>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074" name="Picture 2"/>
          <p:cNvPicPr>
            <a:picLocks noChangeAspect="1" noChangeArrowheads="1"/>
          </p:cNvPicPr>
          <p:nvPr/>
        </p:nvPicPr>
        <p:blipFill>
          <a:blip r:embed="rId2" cstate="print"/>
          <a:srcRect/>
          <a:stretch>
            <a:fillRect/>
          </a:stretch>
        </p:blipFill>
        <p:spPr bwMode="auto">
          <a:xfrm>
            <a:off x="1403648" y="1340768"/>
            <a:ext cx="6552728" cy="5313250"/>
          </a:xfrm>
          <a:prstGeom prst="rect">
            <a:avLst/>
          </a:prstGeom>
          <a:noFill/>
          <a:ln w="9525">
            <a:noFill/>
            <a:miter lim="800000"/>
            <a:headEnd/>
            <a:tailEnd/>
          </a:ln>
        </p:spPr>
      </p:pic>
      <p:pic>
        <p:nvPicPr>
          <p:cNvPr id="4" name="Picture 3" descr="cooltext322766821441403.png"/>
          <p:cNvPicPr>
            <a:picLocks noChangeAspect="1"/>
          </p:cNvPicPr>
          <p:nvPr/>
        </p:nvPicPr>
        <p:blipFill>
          <a:blip r:embed="rId3" cstate="print"/>
          <a:stretch>
            <a:fillRect/>
          </a:stretch>
        </p:blipFill>
        <p:spPr>
          <a:xfrm>
            <a:off x="0" y="0"/>
            <a:ext cx="9144000" cy="1340013"/>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pic>
        <p:nvPicPr>
          <p:cNvPr id="6" name="Content Placeholder 5" descr="cooltext322803460959335.png"/>
          <p:cNvPicPr>
            <a:picLocks noGrp="1" noChangeAspect="1"/>
          </p:cNvPicPr>
          <p:nvPr>
            <p:ph idx="1"/>
          </p:nvPr>
        </p:nvPicPr>
        <p:blipFill>
          <a:blip r:embed="rId2" cstate="print"/>
          <a:stretch>
            <a:fillRect/>
          </a:stretch>
        </p:blipFill>
        <p:spPr>
          <a:xfrm>
            <a:off x="0" y="0"/>
            <a:ext cx="9144000" cy="1124744"/>
          </a:xfrm>
        </p:spPr>
      </p:pic>
      <p:pic>
        <p:nvPicPr>
          <p:cNvPr id="1026" name="Picture 2"/>
          <p:cNvPicPr>
            <a:picLocks noChangeAspect="1" noChangeArrowheads="1"/>
          </p:cNvPicPr>
          <p:nvPr/>
        </p:nvPicPr>
        <p:blipFill>
          <a:blip r:embed="rId3" cstate="print"/>
          <a:srcRect/>
          <a:stretch>
            <a:fillRect/>
          </a:stretch>
        </p:blipFill>
        <p:spPr bwMode="auto">
          <a:xfrm>
            <a:off x="755576" y="1556792"/>
            <a:ext cx="7344816" cy="4968552"/>
          </a:xfrm>
          <a:prstGeom prst="rect">
            <a:avLst/>
          </a:prstGeom>
          <a:noFill/>
          <a:ln w="9525">
            <a:noFill/>
            <a:miter lim="800000"/>
            <a:headEnd/>
            <a:tailEnd/>
          </a:ln>
        </p:spPr>
      </p:pic>
      <p:cxnSp>
        <p:nvCxnSpPr>
          <p:cNvPr id="9" name="Straight Arrow Connector 8"/>
          <p:cNvCxnSpPr/>
          <p:nvPr/>
        </p:nvCxnSpPr>
        <p:spPr>
          <a:xfrm flipV="1">
            <a:off x="5220072" y="1628800"/>
            <a:ext cx="144016" cy="648072"/>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cxnSp>
        <p:nvCxnSpPr>
          <p:cNvPr id="12" name="Straight Arrow Connector 11"/>
          <p:cNvCxnSpPr/>
          <p:nvPr/>
        </p:nvCxnSpPr>
        <p:spPr>
          <a:xfrm flipH="1" flipV="1">
            <a:off x="3347864" y="1772816"/>
            <a:ext cx="504056" cy="576064"/>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cxnSp>
        <p:nvCxnSpPr>
          <p:cNvPr id="14" name="Straight Arrow Connector 13"/>
          <p:cNvCxnSpPr/>
          <p:nvPr/>
        </p:nvCxnSpPr>
        <p:spPr>
          <a:xfrm flipH="1" flipV="1">
            <a:off x="2051720" y="2636912"/>
            <a:ext cx="936104" cy="360040"/>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cxnSp>
        <p:nvCxnSpPr>
          <p:cNvPr id="16" name="Straight Arrow Connector 15"/>
          <p:cNvCxnSpPr/>
          <p:nvPr/>
        </p:nvCxnSpPr>
        <p:spPr>
          <a:xfrm flipH="1">
            <a:off x="1907704" y="4221088"/>
            <a:ext cx="936104" cy="432048"/>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cxnSp>
        <p:nvCxnSpPr>
          <p:cNvPr id="18" name="Straight Arrow Connector 17"/>
          <p:cNvCxnSpPr/>
          <p:nvPr/>
        </p:nvCxnSpPr>
        <p:spPr>
          <a:xfrm flipH="1">
            <a:off x="3491880" y="5085184"/>
            <a:ext cx="216024" cy="648072"/>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cxnSp>
        <p:nvCxnSpPr>
          <p:cNvPr id="20" name="Straight Arrow Connector 19"/>
          <p:cNvCxnSpPr/>
          <p:nvPr/>
        </p:nvCxnSpPr>
        <p:spPr>
          <a:xfrm>
            <a:off x="5148064" y="5301208"/>
            <a:ext cx="216024" cy="576064"/>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cxnSp>
        <p:nvCxnSpPr>
          <p:cNvPr id="22" name="Straight Arrow Connector 21"/>
          <p:cNvCxnSpPr/>
          <p:nvPr/>
        </p:nvCxnSpPr>
        <p:spPr>
          <a:xfrm>
            <a:off x="6228184" y="4653136"/>
            <a:ext cx="792088" cy="504056"/>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cxnSp>
        <p:nvCxnSpPr>
          <p:cNvPr id="25" name="Straight Arrow Connector 24"/>
          <p:cNvCxnSpPr/>
          <p:nvPr/>
        </p:nvCxnSpPr>
        <p:spPr>
          <a:xfrm flipV="1">
            <a:off x="6588224" y="3717032"/>
            <a:ext cx="1152128" cy="144016"/>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cxnSp>
        <p:nvCxnSpPr>
          <p:cNvPr id="27" name="Straight Arrow Connector 26"/>
          <p:cNvCxnSpPr/>
          <p:nvPr/>
        </p:nvCxnSpPr>
        <p:spPr>
          <a:xfrm flipV="1">
            <a:off x="6228184" y="2276872"/>
            <a:ext cx="720080" cy="720080"/>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3707904" cy="3068960"/>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5292080" y="0"/>
            <a:ext cx="3851920" cy="2945358"/>
          </a:xfrm>
          <a:prstGeom prst="rect">
            <a:avLst/>
          </a:prstGeom>
          <a:noFill/>
          <a:ln w="9525">
            <a:noFill/>
            <a:miter lim="800000"/>
            <a:headEnd/>
            <a:tailEnd/>
          </a:ln>
        </p:spPr>
      </p:pic>
      <p:pic>
        <p:nvPicPr>
          <p:cNvPr id="1030" name="Picture 6"/>
          <p:cNvPicPr>
            <a:picLocks noChangeAspect="1" noChangeArrowheads="1"/>
          </p:cNvPicPr>
          <p:nvPr/>
        </p:nvPicPr>
        <p:blipFill>
          <a:blip r:embed="rId4" cstate="print"/>
          <a:srcRect/>
          <a:stretch>
            <a:fillRect/>
          </a:stretch>
        </p:blipFill>
        <p:spPr bwMode="auto">
          <a:xfrm>
            <a:off x="0" y="3573016"/>
            <a:ext cx="3779912" cy="3284984"/>
          </a:xfrm>
          <a:prstGeom prst="rect">
            <a:avLst/>
          </a:prstGeom>
          <a:noFill/>
          <a:ln w="9525">
            <a:noFill/>
            <a:miter lim="800000"/>
            <a:headEnd/>
            <a:tailEnd/>
          </a:ln>
        </p:spPr>
      </p:pic>
      <p:pic>
        <p:nvPicPr>
          <p:cNvPr id="2051" name="Picture 3"/>
          <p:cNvPicPr>
            <a:picLocks noChangeAspect="1" noChangeArrowheads="1"/>
          </p:cNvPicPr>
          <p:nvPr/>
        </p:nvPicPr>
        <p:blipFill>
          <a:blip r:embed="rId5" cstate="print"/>
          <a:srcRect/>
          <a:stretch>
            <a:fillRect/>
          </a:stretch>
        </p:blipFill>
        <p:spPr bwMode="auto">
          <a:xfrm>
            <a:off x="5475368" y="3501008"/>
            <a:ext cx="3668632" cy="33569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733256"/>
            <a:ext cx="3563888" cy="1124744"/>
          </a:xfrm>
        </p:spPr>
        <p:txBody>
          <a:bodyPr/>
          <a:lstStyle/>
          <a:p>
            <a:endParaRPr lang="en-IN" dirty="0"/>
          </a:p>
        </p:txBody>
      </p:sp>
      <p:sp>
        <p:nvSpPr>
          <p:cNvPr id="4" name="Text Placeholder 3"/>
          <p:cNvSpPr>
            <a:spLocks noGrp="1"/>
          </p:cNvSpPr>
          <p:nvPr>
            <p:ph type="body" sz="half" idx="2"/>
          </p:nvPr>
        </p:nvSpPr>
        <p:spPr>
          <a:xfrm>
            <a:off x="0" y="1"/>
            <a:ext cx="3563888" cy="5733256"/>
          </a:xfrm>
          <a:solidFill>
            <a:srgbClr val="C00000"/>
          </a:solidFill>
        </p:spPr>
        <p:style>
          <a:lnRef idx="0">
            <a:schemeClr val="accent6"/>
          </a:lnRef>
          <a:fillRef idx="3">
            <a:schemeClr val="accent6"/>
          </a:fillRef>
          <a:effectRef idx="3">
            <a:schemeClr val="accent6"/>
          </a:effectRef>
          <a:fontRef idx="minor">
            <a:schemeClr val="lt1"/>
          </a:fontRef>
        </p:style>
        <p:txBody>
          <a:bodyPr>
            <a:normAutofit fontScale="55000" lnSpcReduction="20000"/>
          </a:bodyPr>
          <a:lstStyle/>
          <a:p>
            <a:endParaRPr lang="en-US" sz="5200" b="1" i="1" dirty="0" smtClean="0"/>
          </a:p>
          <a:p>
            <a:endParaRPr lang="en-US" sz="5200" b="1" i="1" dirty="0" smtClean="0"/>
          </a:p>
          <a:p>
            <a:endParaRPr lang="en-US" sz="5100" b="1" i="1" dirty="0" smtClean="0"/>
          </a:p>
          <a:p>
            <a:r>
              <a:rPr lang="en-US" sz="5100" b="1" i="1" dirty="0" smtClean="0"/>
              <a:t>Understandably, a Swiss lady discovered the principle of using Quartz as a Technology improvement measure (This ultimately led to the “Quartz Revolution” in watch making) </a:t>
            </a:r>
          </a:p>
          <a:p>
            <a:endParaRPr lang="en-IN" dirty="0"/>
          </a:p>
        </p:txBody>
      </p:sp>
      <p:pic>
        <p:nvPicPr>
          <p:cNvPr id="7" name="Content Placeholder 6" descr="Traditional-switzerland-costume-Oberengadin.jpg"/>
          <p:cNvPicPr>
            <a:picLocks noGrp="1" noChangeAspect="1"/>
          </p:cNvPicPr>
          <p:nvPr>
            <p:ph idx="1"/>
          </p:nvPr>
        </p:nvPicPr>
        <p:blipFill>
          <a:blip r:embed="rId2" cstate="print"/>
          <a:stretch>
            <a:fillRect/>
          </a:stretch>
        </p:blipFill>
        <p:spPr>
          <a:xfrm>
            <a:off x="3563888" y="0"/>
            <a:ext cx="5580113" cy="6858000"/>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661248"/>
            <a:ext cx="3563888" cy="1196752"/>
          </a:xfrm>
        </p:spPr>
        <p:txBody>
          <a:bodyPr/>
          <a:lstStyle/>
          <a:p>
            <a:endParaRPr lang="en-IN" dirty="0"/>
          </a:p>
        </p:txBody>
      </p:sp>
      <p:pic>
        <p:nvPicPr>
          <p:cNvPr id="5" name="Content Placeholder 4" descr="en-h1-history01.jpg"/>
          <p:cNvPicPr>
            <a:picLocks noGrp="1" noChangeAspect="1"/>
          </p:cNvPicPr>
          <p:nvPr>
            <p:ph idx="1"/>
          </p:nvPr>
        </p:nvPicPr>
        <p:blipFill>
          <a:blip r:embed="rId2" cstate="print">
            <a:duotone>
              <a:prstClr val="black"/>
              <a:schemeClr val="accent6">
                <a:tint val="45000"/>
                <a:satMod val="400000"/>
              </a:schemeClr>
            </a:duotone>
          </a:blip>
          <a:stretch>
            <a:fillRect/>
          </a:stretch>
        </p:blipFill>
        <p:spPr>
          <a:xfrm>
            <a:off x="3575050" y="0"/>
            <a:ext cx="5568950" cy="6858000"/>
          </a:xfrm>
        </p:spPr>
      </p:pic>
      <p:sp>
        <p:nvSpPr>
          <p:cNvPr id="4" name="Text Placeholder 3"/>
          <p:cNvSpPr>
            <a:spLocks noGrp="1"/>
          </p:cNvSpPr>
          <p:nvPr>
            <p:ph type="body" sz="half" idx="2"/>
          </p:nvPr>
        </p:nvSpPr>
        <p:spPr>
          <a:xfrm>
            <a:off x="0" y="1"/>
            <a:ext cx="3563888" cy="5661248"/>
          </a:xfrm>
        </p:spPr>
        <p:style>
          <a:lnRef idx="0">
            <a:schemeClr val="accent6"/>
          </a:lnRef>
          <a:fillRef idx="3">
            <a:schemeClr val="accent6"/>
          </a:fillRef>
          <a:effectRef idx="3">
            <a:schemeClr val="accent6"/>
          </a:effectRef>
          <a:fontRef idx="minor">
            <a:schemeClr val="lt1"/>
          </a:fontRef>
        </p:style>
        <p:txBody>
          <a:bodyPr>
            <a:noAutofit/>
          </a:bodyPr>
          <a:lstStyle/>
          <a:p>
            <a:endParaRPr lang="en-US" sz="2400" b="1" i="1" dirty="0" smtClean="0"/>
          </a:p>
          <a:p>
            <a:endParaRPr lang="en-US" sz="2400" b="1" i="1" dirty="0" smtClean="0"/>
          </a:p>
          <a:p>
            <a:endParaRPr lang="en-US" sz="2400" b="1" i="1" dirty="0" smtClean="0"/>
          </a:p>
          <a:p>
            <a:r>
              <a:rPr lang="en-US" sz="2400" b="1" i="1" dirty="0" smtClean="0"/>
              <a:t>However, the Swiss People did not accept the Ladies Suggestion . She was Banished from the Swiss Cantons .  She in turn, went to Japan and the Japanese accepted her Suggestion … Rest is all History…!</a:t>
            </a:r>
            <a:endParaRPr lang="en-IN" sz="2400" b="1" i="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589240"/>
            <a:ext cx="3465513" cy="1268760"/>
          </a:xfrm>
        </p:spPr>
        <p:txBody>
          <a:bodyPr/>
          <a:lstStyle/>
          <a:p>
            <a:endParaRPr lang="en-IN" dirty="0"/>
          </a:p>
        </p:txBody>
      </p:sp>
      <p:pic>
        <p:nvPicPr>
          <p:cNvPr id="5" name="Content Placeholder 4" descr="oryginalny-quartz-astron-7bc2e62.jpg"/>
          <p:cNvPicPr>
            <a:picLocks noGrp="1" noChangeAspect="1"/>
          </p:cNvPicPr>
          <p:nvPr>
            <p:ph idx="1"/>
          </p:nvPr>
        </p:nvPicPr>
        <p:blipFill>
          <a:blip r:embed="rId2" cstate="print"/>
          <a:stretch>
            <a:fillRect/>
          </a:stretch>
        </p:blipFill>
        <p:spPr>
          <a:xfrm>
            <a:off x="3491880" y="0"/>
            <a:ext cx="5652119" cy="6858000"/>
          </a:xfrm>
        </p:spPr>
      </p:pic>
      <p:sp>
        <p:nvSpPr>
          <p:cNvPr id="4" name="Text Placeholder 3"/>
          <p:cNvSpPr>
            <a:spLocks noGrp="1"/>
          </p:cNvSpPr>
          <p:nvPr>
            <p:ph type="body" sz="half" idx="2"/>
          </p:nvPr>
        </p:nvSpPr>
        <p:spPr>
          <a:xfrm>
            <a:off x="0" y="0"/>
            <a:ext cx="3491880" cy="5589241"/>
          </a:xfrm>
        </p:spPr>
        <p:style>
          <a:lnRef idx="0">
            <a:schemeClr val="accent6"/>
          </a:lnRef>
          <a:fillRef idx="3">
            <a:schemeClr val="accent6"/>
          </a:fillRef>
          <a:effectRef idx="3">
            <a:schemeClr val="accent6"/>
          </a:effectRef>
          <a:fontRef idx="minor">
            <a:schemeClr val="lt1"/>
          </a:fontRef>
        </p:style>
        <p:txBody>
          <a:bodyPr>
            <a:normAutofit/>
          </a:bodyPr>
          <a:lstStyle/>
          <a:p>
            <a:endParaRPr lang="en-US" sz="3600" b="1" i="1" dirty="0" smtClean="0"/>
          </a:p>
          <a:p>
            <a:endParaRPr lang="en-US" sz="3600" b="1" i="1" dirty="0" smtClean="0"/>
          </a:p>
          <a:p>
            <a:r>
              <a:rPr lang="en-US" sz="3200" b="1" i="1" dirty="0" smtClean="0"/>
              <a:t>As a Result, The Japanese became the Pioneers in  Quartz Based Automation Revolution in Watch Making.</a:t>
            </a:r>
          </a:p>
          <a:p>
            <a:r>
              <a:rPr lang="en-US" dirty="0" smtClean="0"/>
              <a:t> </a:t>
            </a:r>
          </a:p>
          <a:p>
            <a:endParaRPr lang="en-IN"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0768"/>
          </a:xfrm>
          <a:solidFill>
            <a:srgbClr val="C00000"/>
          </a:solidFill>
        </p:spPr>
        <p:style>
          <a:lnRef idx="0">
            <a:schemeClr val="accent2"/>
          </a:lnRef>
          <a:fillRef idx="3">
            <a:schemeClr val="accent2"/>
          </a:fillRef>
          <a:effectRef idx="3">
            <a:schemeClr val="accent2"/>
          </a:effectRef>
          <a:fontRef idx="minor">
            <a:schemeClr val="lt1"/>
          </a:fontRef>
        </p:style>
        <p:txBody>
          <a:bodyPr>
            <a:noAutofit/>
          </a:bodyPr>
          <a:lstStyle/>
          <a:p>
            <a:r>
              <a:rPr lang="en-US" b="1" i="1" dirty="0" smtClean="0">
                <a:solidFill>
                  <a:schemeClr val="bg1"/>
                </a:solidFill>
              </a:rPr>
              <a:t>Why Did the Swiss do What they Did ?</a:t>
            </a:r>
            <a:endParaRPr lang="en-IN" b="1" i="1" dirty="0">
              <a:solidFill>
                <a:schemeClr val="bg1"/>
              </a:solidFill>
            </a:endParaRPr>
          </a:p>
        </p:txBody>
      </p:sp>
      <p:pic>
        <p:nvPicPr>
          <p:cNvPr id="6" name="Content Placeholder 5" descr="00. Zwitserland.jpg"/>
          <p:cNvPicPr>
            <a:picLocks noGrp="1" noChangeAspect="1"/>
          </p:cNvPicPr>
          <p:nvPr>
            <p:ph idx="1"/>
          </p:nvPr>
        </p:nvPicPr>
        <p:blipFill>
          <a:blip r:embed="rId2" cstate="print"/>
          <a:stretch>
            <a:fillRect/>
          </a:stretch>
        </p:blipFill>
        <p:spPr>
          <a:xfrm>
            <a:off x="1" y="1340768"/>
            <a:ext cx="9144000" cy="5517232"/>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733256"/>
            <a:ext cx="3465513" cy="1124744"/>
          </a:xfrm>
        </p:spPr>
        <p:txBody>
          <a:bodyPr/>
          <a:lstStyle/>
          <a:p>
            <a:endParaRPr lang="en-IN" dirty="0"/>
          </a:p>
        </p:txBody>
      </p:sp>
      <p:pic>
        <p:nvPicPr>
          <p:cNvPr id="5" name="Content Placeholder 4" descr="4fd43f89c7c46_260372b.jpg"/>
          <p:cNvPicPr>
            <a:picLocks noGrp="1" noChangeAspect="1"/>
          </p:cNvPicPr>
          <p:nvPr>
            <p:ph idx="1"/>
          </p:nvPr>
        </p:nvPicPr>
        <p:blipFill>
          <a:blip r:embed="rId2" cstate="print"/>
          <a:stretch>
            <a:fillRect/>
          </a:stretch>
        </p:blipFill>
        <p:spPr>
          <a:xfrm>
            <a:off x="3491880" y="0"/>
            <a:ext cx="5652120" cy="6858000"/>
          </a:xfrm>
        </p:spPr>
      </p:pic>
      <p:sp>
        <p:nvSpPr>
          <p:cNvPr id="4" name="Text Placeholder 3"/>
          <p:cNvSpPr>
            <a:spLocks noGrp="1"/>
          </p:cNvSpPr>
          <p:nvPr>
            <p:ph type="body" sz="half" idx="2"/>
          </p:nvPr>
        </p:nvSpPr>
        <p:spPr>
          <a:xfrm>
            <a:off x="0" y="1"/>
            <a:ext cx="3491880" cy="5733256"/>
          </a:xfrm>
        </p:spPr>
        <p:style>
          <a:lnRef idx="0">
            <a:schemeClr val="accent6"/>
          </a:lnRef>
          <a:fillRef idx="3">
            <a:schemeClr val="accent6"/>
          </a:fillRef>
          <a:effectRef idx="3">
            <a:schemeClr val="accent6"/>
          </a:effectRef>
          <a:fontRef idx="minor">
            <a:schemeClr val="lt1"/>
          </a:fontRef>
        </p:style>
        <p:txBody>
          <a:bodyPr/>
          <a:lstStyle/>
          <a:p>
            <a:endParaRPr lang="en-US" sz="2400" b="1" i="1" dirty="0" smtClean="0"/>
          </a:p>
          <a:p>
            <a:endParaRPr lang="en-US" sz="2400" b="1" i="1" dirty="0" smtClean="0"/>
          </a:p>
          <a:p>
            <a:r>
              <a:rPr lang="en-US" sz="2400" b="1" i="1" dirty="0" smtClean="0"/>
              <a:t>Probably, carried the baggage of being the best watch makers in the world… as such, had a natural resistance to accept someone else’s suggestion … moreover from a Lady (Remember, the Swiss women got their right to vote only in early 1970’s …!!!) </a:t>
            </a:r>
          </a:p>
          <a:p>
            <a:endParaRPr lang="en-IN"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733256"/>
            <a:ext cx="3563888" cy="1124744"/>
          </a:xfrm>
        </p:spPr>
        <p:txBody>
          <a:bodyPr/>
          <a:lstStyle/>
          <a:p>
            <a:endParaRPr lang="en-IN" dirty="0"/>
          </a:p>
        </p:txBody>
      </p:sp>
      <p:pic>
        <p:nvPicPr>
          <p:cNvPr id="5" name="Content Placeholder 4" descr="Watchmaker-Breaks-Down-Swiss-vs-Japanese-Made-Watches.jpg"/>
          <p:cNvPicPr>
            <a:picLocks noGrp="1" noChangeAspect="1"/>
          </p:cNvPicPr>
          <p:nvPr>
            <p:ph idx="1"/>
          </p:nvPr>
        </p:nvPicPr>
        <p:blipFill>
          <a:blip r:embed="rId2" cstate="print"/>
          <a:stretch>
            <a:fillRect/>
          </a:stretch>
        </p:blipFill>
        <p:spPr>
          <a:xfrm>
            <a:off x="3575050" y="1052736"/>
            <a:ext cx="5568950" cy="4680520"/>
          </a:xfrm>
        </p:spPr>
      </p:pic>
      <p:sp>
        <p:nvSpPr>
          <p:cNvPr id="4" name="Text Placeholder 3"/>
          <p:cNvSpPr>
            <a:spLocks noGrp="1"/>
          </p:cNvSpPr>
          <p:nvPr>
            <p:ph type="body" sz="half" idx="2"/>
          </p:nvPr>
        </p:nvSpPr>
        <p:spPr>
          <a:xfrm>
            <a:off x="0" y="0"/>
            <a:ext cx="3563888" cy="5733257"/>
          </a:xfrm>
          <a:solidFill>
            <a:srgbClr val="C00000"/>
          </a:solidFill>
        </p:spPr>
        <p:style>
          <a:lnRef idx="0">
            <a:schemeClr val="accent2"/>
          </a:lnRef>
          <a:fillRef idx="3">
            <a:schemeClr val="accent2"/>
          </a:fillRef>
          <a:effectRef idx="3">
            <a:schemeClr val="accent2"/>
          </a:effectRef>
          <a:fontRef idx="minor">
            <a:schemeClr val="lt1"/>
          </a:fontRef>
        </p:style>
        <p:txBody>
          <a:bodyPr/>
          <a:lstStyle/>
          <a:p>
            <a:endParaRPr lang="en-US" sz="3600" b="1" i="1" dirty="0" smtClean="0"/>
          </a:p>
          <a:p>
            <a:endParaRPr lang="en-US" sz="3600" b="1" i="1" dirty="0" smtClean="0"/>
          </a:p>
          <a:p>
            <a:r>
              <a:rPr lang="en-US" sz="3600" b="1" i="1" dirty="0" smtClean="0"/>
              <a:t>They must have thought that being the Best in this Domain, How could anybody Teach them ?</a:t>
            </a:r>
          </a:p>
          <a:p>
            <a:endParaRPr lang="en-IN"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911</Words>
  <Application>Microsoft Office PowerPoint</Application>
  <PresentationFormat>On-screen Show (4:3)</PresentationFormat>
  <Paragraphs>113</Paragraphs>
  <Slides>39</Slides>
  <Notes>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Analyzing Paradigm Shift -  Taking a Leaf out of  the Swiss Watch making experience </vt:lpstr>
      <vt:lpstr>Slide 2</vt:lpstr>
      <vt:lpstr>Slide 3</vt:lpstr>
      <vt:lpstr>Slide 4</vt:lpstr>
      <vt:lpstr>Slide 5</vt:lpstr>
      <vt:lpstr>Slide 6</vt:lpstr>
      <vt:lpstr>Why Did the Swiss do What they Did ?</vt:lpstr>
      <vt:lpstr>Slide 8</vt:lpstr>
      <vt:lpstr>Slide 9</vt:lpstr>
      <vt:lpstr>Slide 10</vt:lpstr>
      <vt:lpstr>What the Swiss Did, Was Even  Surprising …  </vt:lpstr>
      <vt:lpstr>Slide 12</vt:lpstr>
      <vt:lpstr>Slide 13</vt:lpstr>
      <vt:lpstr>Slide 14</vt:lpstr>
      <vt:lpstr>Slide 15</vt:lpstr>
      <vt:lpstr>Let us Now Look at the Context of  1950’s Post 2nd World War Era </vt:lpstr>
      <vt:lpstr>Slide 17</vt:lpstr>
      <vt:lpstr>Slide 18</vt:lpstr>
      <vt:lpstr>Slide 19</vt:lpstr>
      <vt:lpstr>Slide 20</vt:lpstr>
      <vt:lpstr>Why Did The Japanese Do  What They Did ? </vt:lpstr>
      <vt:lpstr>No Baggage, Hence No Burden of Legacy/ Reputation  to Live up to …</vt:lpstr>
      <vt:lpstr>Explaining</vt:lpstr>
      <vt:lpstr>Slide 24</vt:lpstr>
      <vt:lpstr>Slide 25</vt:lpstr>
      <vt:lpstr>Slide 26</vt:lpstr>
      <vt:lpstr>What Is The Paradigm That Was Shifting  As We See It Today ?</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Analyzing Paradigm Shift -  Taking a Leaf out of  the Swiss Watch making experience </dc:title>
  <dc:creator>in365918</dc:creator>
  <cp:lastModifiedBy>in365918</cp:lastModifiedBy>
  <cp:revision>1</cp:revision>
  <dcterms:created xsi:type="dcterms:W3CDTF">2020-05-26T12:55:41Z</dcterms:created>
  <dcterms:modified xsi:type="dcterms:W3CDTF">2020-05-26T12:56:01Z</dcterms:modified>
</cp:coreProperties>
</file>